
<file path=[Content_Types].xml><?xml version="1.0" encoding="utf-8"?>
<Types xmlns="http://schemas.openxmlformats.org/package/2006/content-types">
  <Default ContentType="image/png" Extension="png"/>
  <Default ContentType="image/jpeg" Extension="jpeg"/>
  <Default ContentType="image/x-emf" Extension="emf"/>
  <Default ContentType="application/vnd.openxmlformats-package.relationships+xml" Extension="rels"/>
  <Default ContentType="application/xml" Extension="xml"/>
  <Default ContentType="image/vnd.ms-photo" Extension="wdp"/>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7" r:id="rId2"/>
    <p:sldId id="258" r:id="rId3"/>
    <p:sldId id="259" r:id="rId4"/>
    <p:sldId id="260" r:id="rId5"/>
    <p:sldId id="261" r:id="rId6"/>
    <p:sldId id="280" r:id="rId7"/>
    <p:sldId id="271" r:id="rId8"/>
    <p:sldId id="263" r:id="rId9"/>
    <p:sldId id="282" r:id="rId10"/>
    <p:sldId id="283" r:id="rId11"/>
    <p:sldId id="268" r:id="rId12"/>
    <p:sldId id="269" r:id="rId13"/>
    <p:sldId id="278" r:id="rId14"/>
    <p:sldId id="262" r:id="rId15"/>
    <p:sldId id="279" r:id="rId16"/>
    <p:sldId id="264" r:id="rId17"/>
    <p:sldId id="266" r:id="rId18"/>
    <p:sldId id="267" r:id="rId19"/>
    <p:sldId id="276" r:id="rId20"/>
    <p:sldId id="281" r:id="rId21"/>
    <p:sldId id="270" r:id="rId22"/>
    <p:sldId id="272" r:id="rId23"/>
    <p:sldId id="273" r:id="rId24"/>
    <p:sldId id="274" r:id="rId25"/>
    <p:sldId id="277" r:id="rId26"/>
    <p:sldId id="275" r:id="rId27"/>
    <p:sldId id="265"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1" d="100"/>
          <a:sy n="71" d="100"/>
        </p:scale>
        <p:origin x="696" y="66"/>
      </p:cViewPr>
      <p:guideLst>
        <p:guide orient="horz" pos="2205"/>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a:xfrm>
            <a:off x="128675" y="6343647"/>
            <a:ext cx="1030224" cy="365125"/>
          </a:xfrm>
        </p:spPr>
        <p:txBody>
          <a:bodyPr/>
          <a:lstStyle/>
          <a:p>
            <a:r>
              <a:rPr lang="de-DE"/>
              <a:t>29. Nov. 2017</a:t>
            </a:r>
            <a:endParaRPr lang="de-CH" dirty="0"/>
          </a:p>
        </p:txBody>
      </p:sp>
      <p:sp>
        <p:nvSpPr>
          <p:cNvPr id="5" name="Fußzeilenplatzhalter 4"/>
          <p:cNvSpPr>
            <a:spLocks noGrp="1"/>
          </p:cNvSpPr>
          <p:nvPr>
            <p:ph type="ftr" sz="quarter" idx="11"/>
          </p:nvPr>
        </p:nvSpPr>
        <p:spPr/>
        <p:txBody>
          <a:bodyPr/>
          <a:lstStyle/>
          <a:p>
            <a:r>
              <a:rPr lang="de-CH"/>
              <a:t>Vortrag Dr. Josef Kunz, Historiker/Archivar</a:t>
            </a:r>
            <a:endParaRPr lang="de-CH" dirty="0"/>
          </a:p>
        </p:txBody>
      </p:sp>
      <p:sp>
        <p:nvSpPr>
          <p:cNvPr id="6" name="Foliennummernplatzhalter 5"/>
          <p:cNvSpPr>
            <a:spLocks noGrp="1"/>
          </p:cNvSpPr>
          <p:nvPr>
            <p:ph type="sldNum" sz="quarter" idx="12"/>
          </p:nvPr>
        </p:nvSpPr>
        <p:spPr>
          <a:xfrm>
            <a:off x="10846102" y="6343648"/>
            <a:ext cx="1216152" cy="365125"/>
          </a:xfrm>
          <a:prstGeom prst="rect">
            <a:avLst/>
          </a:prstGeom>
        </p:spPr>
        <p:txBody>
          <a:bodyPr/>
          <a:lstStyle/>
          <a:p>
            <a:fld id="{528ACD0C-C572-480C-ABA2-E7186290D856}" type="slidenum">
              <a:rPr lang="de-CH" smtClean="0"/>
              <a:t>‹Nr.›</a:t>
            </a:fld>
            <a:endParaRPr lang="de-CH"/>
          </a:p>
        </p:txBody>
      </p:sp>
    </p:spTree>
    <p:extLst>
      <p:ext uri="{BB962C8B-B14F-4D97-AF65-F5344CB8AC3E}">
        <p14:creationId xmlns:p14="http://schemas.microsoft.com/office/powerpoint/2010/main" val="325642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a:xfrm>
            <a:off x="186340" y="6368876"/>
            <a:ext cx="1030224" cy="365125"/>
          </a:xfrm>
        </p:spPr>
        <p:txBody>
          <a:bodyPr/>
          <a:lstStyle/>
          <a:p>
            <a:r>
              <a:rPr lang="de-DE"/>
              <a:t>29. Nov. 2017</a:t>
            </a:r>
            <a:endParaRPr lang="de-CH"/>
          </a:p>
        </p:txBody>
      </p:sp>
      <p:sp>
        <p:nvSpPr>
          <p:cNvPr id="5" name="Fußzeilenplatzhalter 4"/>
          <p:cNvSpPr>
            <a:spLocks noGrp="1"/>
          </p:cNvSpPr>
          <p:nvPr>
            <p:ph type="ftr" sz="quarter" idx="11"/>
          </p:nvPr>
        </p:nvSpPr>
        <p:spPr>
          <a:xfrm>
            <a:off x="3581400" y="6343650"/>
            <a:ext cx="6556248" cy="365125"/>
          </a:xfrm>
        </p:spPr>
        <p:txBody>
          <a:bodyPr/>
          <a:lstStyle/>
          <a:p>
            <a:r>
              <a:rPr lang="de-CH"/>
              <a:t>Vortrag Dr. Josef Kunz, Historiker/Archivar</a:t>
            </a:r>
            <a:endParaRPr lang="de-CH" dirty="0"/>
          </a:p>
        </p:txBody>
      </p:sp>
      <p:sp>
        <p:nvSpPr>
          <p:cNvPr id="7" name="Ellipse 6"/>
          <p:cNvSpPr/>
          <p:nvPr userDrawn="1"/>
        </p:nvSpPr>
        <p:spPr>
          <a:xfrm>
            <a:off x="838200" y="5840371"/>
            <a:ext cx="10515600" cy="418189"/>
          </a:xfrm>
          <a:prstGeom prst="ellipse">
            <a:avLst/>
          </a:prstGeom>
          <a:gradFill flip="none" rotWithShape="1">
            <a:gsLst>
              <a:gs pos="10000">
                <a:srgbClr val="FFFFCC"/>
              </a:gs>
              <a:gs pos="71000">
                <a:srgbClr val="C9E4FF"/>
              </a:gs>
              <a:gs pos="58000">
                <a:schemeClr val="accent1">
                  <a:lumMod val="20000"/>
                  <a:lumOff val="80000"/>
                </a:schemeClr>
              </a:gs>
              <a:gs pos="55000">
                <a:schemeClr val="accent1">
                  <a:lumMod val="20000"/>
                  <a:lumOff val="80000"/>
                </a:schemeClr>
              </a:gs>
              <a:gs pos="73000">
                <a:schemeClr val="accent1">
                  <a:lumMod val="20000"/>
                  <a:lumOff val="80000"/>
                </a:schemeClr>
              </a:gs>
              <a:gs pos="74000">
                <a:schemeClr val="accent1">
                  <a:lumMod val="40000"/>
                  <a:lumOff val="60000"/>
                </a:schemeClr>
              </a:gs>
              <a:gs pos="74000">
                <a:srgbClr val="3333CC"/>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Datumsplatzhalter 3">
            <a:extLst>
              <a:ext uri="{FF2B5EF4-FFF2-40B4-BE49-F238E27FC236}">
                <a16:creationId xmlns:a16="http://schemas.microsoft.com/office/drawing/2014/main" xmlns="" id="{394231A1-51E9-4644-BC8A-0DFAA076E936}"/>
              </a:ext>
            </a:extLst>
          </p:cNvPr>
          <p:cNvSpPr txBox="1">
            <a:spLocks/>
          </p:cNvSpPr>
          <p:nvPr userDrawn="1"/>
        </p:nvSpPr>
        <p:spPr>
          <a:xfrm>
            <a:off x="11080623" y="6343649"/>
            <a:ext cx="1030224"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accent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  </a:t>
            </a:r>
          </a:p>
        </p:txBody>
      </p:sp>
      <p:sp>
        <p:nvSpPr>
          <p:cNvPr id="8" name="Foliennummernplatzhalter 5">
            <a:extLst>
              <a:ext uri="{FF2B5EF4-FFF2-40B4-BE49-F238E27FC236}">
                <a16:creationId xmlns:a16="http://schemas.microsoft.com/office/drawing/2014/main" xmlns="" id="{34EF4EC1-83B5-4E3C-B11F-E980AED81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B6577-2FFB-47F3-AC0B-6DBD14551DD4}" type="slidenum">
              <a:rPr lang="de-CH" smtClean="0"/>
              <a:t>‹Nr.›</a:t>
            </a:fld>
            <a:endParaRPr lang="de-CH"/>
          </a:p>
        </p:txBody>
      </p:sp>
    </p:spTree>
    <p:extLst>
      <p:ext uri="{BB962C8B-B14F-4D97-AF65-F5344CB8AC3E}">
        <p14:creationId xmlns:p14="http://schemas.microsoft.com/office/powerpoint/2010/main" val="384458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r>
              <a:rPr lang="de-DE"/>
              <a:t>29. Nov. 2017</a:t>
            </a:r>
            <a:endParaRPr lang="de-CH"/>
          </a:p>
        </p:txBody>
      </p:sp>
      <p:sp>
        <p:nvSpPr>
          <p:cNvPr id="5" name="Fußzeilenplatzhalter 4"/>
          <p:cNvSpPr>
            <a:spLocks noGrp="1"/>
          </p:cNvSpPr>
          <p:nvPr>
            <p:ph type="ftr" sz="quarter" idx="11"/>
          </p:nvPr>
        </p:nvSpPr>
        <p:spPr/>
        <p:txBody>
          <a:bodyPr/>
          <a:lstStyle/>
          <a:p>
            <a:r>
              <a:rPr lang="de-CH"/>
              <a:t>Vortrag Dr. Josef Kunz, Historiker/Archivar</a:t>
            </a:r>
            <a:endParaRPr lang="de-CH" dirty="0"/>
          </a:p>
        </p:txBody>
      </p:sp>
      <p:sp>
        <p:nvSpPr>
          <p:cNvPr id="6" name="Foliennummernplatzhalter 5"/>
          <p:cNvSpPr>
            <a:spLocks noGrp="1"/>
          </p:cNvSpPr>
          <p:nvPr>
            <p:ph type="sldNum" sz="quarter" idx="12"/>
          </p:nvPr>
        </p:nvSpPr>
        <p:spPr>
          <a:xfrm>
            <a:off x="10739374" y="6363853"/>
            <a:ext cx="1216152" cy="365125"/>
          </a:xfrm>
          <a:prstGeom prst="rect">
            <a:avLst/>
          </a:prstGeom>
        </p:spPr>
        <p:txBody>
          <a:bodyPr/>
          <a:lstStyle/>
          <a:p>
            <a:fld id="{528ACD0C-C572-480C-ABA2-E7186290D856}" type="slidenum">
              <a:rPr lang="de-CH" smtClean="0"/>
              <a:t>‹Nr.›</a:t>
            </a:fld>
            <a:endParaRPr lang="de-CH"/>
          </a:p>
        </p:txBody>
      </p:sp>
    </p:spTree>
    <p:extLst>
      <p:ext uri="{BB962C8B-B14F-4D97-AF65-F5344CB8AC3E}">
        <p14:creationId xmlns:p14="http://schemas.microsoft.com/office/powerpoint/2010/main" val="115115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r>
              <a:rPr lang="de-DE"/>
              <a:t>29. Nov. 2017</a:t>
            </a:r>
            <a:endParaRPr lang="de-CH"/>
          </a:p>
        </p:txBody>
      </p:sp>
      <p:sp>
        <p:nvSpPr>
          <p:cNvPr id="6" name="Fußzeilenplatzhalter 5"/>
          <p:cNvSpPr>
            <a:spLocks noGrp="1"/>
          </p:cNvSpPr>
          <p:nvPr>
            <p:ph type="ftr" sz="quarter" idx="11"/>
          </p:nvPr>
        </p:nvSpPr>
        <p:spPr/>
        <p:txBody>
          <a:bodyPr/>
          <a:lstStyle/>
          <a:p>
            <a:r>
              <a:rPr lang="de-CH"/>
              <a:t>Vortrag Dr. Josef Kunz, Historiker/Archivar</a:t>
            </a:r>
            <a:endParaRPr lang="de-CH" dirty="0"/>
          </a:p>
        </p:txBody>
      </p:sp>
      <p:sp>
        <p:nvSpPr>
          <p:cNvPr id="7" name="Foliennummernplatzhalter 6"/>
          <p:cNvSpPr>
            <a:spLocks noGrp="1"/>
          </p:cNvSpPr>
          <p:nvPr>
            <p:ph type="sldNum" sz="quarter" idx="12"/>
          </p:nvPr>
        </p:nvSpPr>
        <p:spPr>
          <a:xfrm>
            <a:off x="10137648" y="6356350"/>
            <a:ext cx="1216152" cy="365125"/>
          </a:xfrm>
          <a:prstGeom prst="rect">
            <a:avLst/>
          </a:prstGeom>
        </p:spPr>
        <p:txBody>
          <a:bodyPr/>
          <a:lstStyle/>
          <a:p>
            <a:fld id="{528ACD0C-C572-480C-ABA2-E7186290D856}" type="slidenum">
              <a:rPr lang="de-CH" smtClean="0"/>
              <a:t>‹Nr.›</a:t>
            </a:fld>
            <a:endParaRPr lang="de-CH"/>
          </a:p>
        </p:txBody>
      </p:sp>
    </p:spTree>
    <p:extLst>
      <p:ext uri="{BB962C8B-B14F-4D97-AF65-F5344CB8AC3E}">
        <p14:creationId xmlns:p14="http://schemas.microsoft.com/office/powerpoint/2010/main" val="61062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a:t>29. Nov. 2017</a:t>
            </a:r>
            <a:endParaRPr lang="de-CH"/>
          </a:p>
        </p:txBody>
      </p:sp>
      <p:sp>
        <p:nvSpPr>
          <p:cNvPr id="8" name="Fußzeilenplatzhalter 7"/>
          <p:cNvSpPr>
            <a:spLocks noGrp="1"/>
          </p:cNvSpPr>
          <p:nvPr>
            <p:ph type="ftr" sz="quarter" idx="11"/>
          </p:nvPr>
        </p:nvSpPr>
        <p:spPr/>
        <p:txBody>
          <a:bodyPr/>
          <a:lstStyle/>
          <a:p>
            <a:r>
              <a:rPr lang="de-CH"/>
              <a:t>Vortrag Dr. Josef Kunz, Historiker/Archivar</a:t>
            </a:r>
            <a:endParaRPr lang="de-CH" dirty="0"/>
          </a:p>
        </p:txBody>
      </p:sp>
      <p:sp>
        <p:nvSpPr>
          <p:cNvPr id="9" name="Foliennummernplatzhalter 5">
            <a:extLst>
              <a:ext uri="{FF2B5EF4-FFF2-40B4-BE49-F238E27FC236}">
                <a16:creationId xmlns:a16="http://schemas.microsoft.com/office/drawing/2014/main" xmlns="" id="{A826B368-42BF-4270-B0A2-0039B4CEDA5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B6577-2FFB-47F3-AC0B-6DBD14551DD4}" type="slidenum">
              <a:rPr lang="de-CH" smtClean="0"/>
              <a:t>‹Nr.›</a:t>
            </a:fld>
            <a:endParaRPr lang="de-CH"/>
          </a:p>
        </p:txBody>
      </p:sp>
    </p:spTree>
    <p:extLst>
      <p:ext uri="{BB962C8B-B14F-4D97-AF65-F5344CB8AC3E}">
        <p14:creationId xmlns:p14="http://schemas.microsoft.com/office/powerpoint/2010/main" val="265638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29. Nov. 2017</a:t>
            </a:r>
            <a:endParaRPr lang="de-CH"/>
          </a:p>
        </p:txBody>
      </p:sp>
      <p:sp>
        <p:nvSpPr>
          <p:cNvPr id="3" name="Fußzeilenplatzhalter 2"/>
          <p:cNvSpPr>
            <a:spLocks noGrp="1"/>
          </p:cNvSpPr>
          <p:nvPr>
            <p:ph type="ftr" sz="quarter" idx="11"/>
          </p:nvPr>
        </p:nvSpPr>
        <p:spPr/>
        <p:txBody>
          <a:bodyPr/>
          <a:lstStyle/>
          <a:p>
            <a:r>
              <a:rPr lang="de-CH"/>
              <a:t>Vortrag Dr. Josef Kunz, Historiker/Archivar</a:t>
            </a:r>
            <a:endParaRPr lang="de-CH" dirty="0"/>
          </a:p>
        </p:txBody>
      </p:sp>
      <p:sp>
        <p:nvSpPr>
          <p:cNvPr id="4" name="Foliennummernplatzhalter 5">
            <a:extLst>
              <a:ext uri="{FF2B5EF4-FFF2-40B4-BE49-F238E27FC236}">
                <a16:creationId xmlns:a16="http://schemas.microsoft.com/office/drawing/2014/main" xmlns="" id="{721AF2C5-6FD2-4AF5-BA1E-D97F6DDFE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B6577-2FFB-47F3-AC0B-6DBD14551DD4}" type="slidenum">
              <a:rPr lang="de-CH" smtClean="0"/>
              <a:t>‹Nr.›</a:t>
            </a:fld>
            <a:endParaRPr lang="de-CH"/>
          </a:p>
        </p:txBody>
      </p:sp>
    </p:spTree>
    <p:extLst>
      <p:ext uri="{BB962C8B-B14F-4D97-AF65-F5344CB8AC3E}">
        <p14:creationId xmlns:p14="http://schemas.microsoft.com/office/powerpoint/2010/main" val="162810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29. Nov. 2017</a:t>
            </a:r>
            <a:endParaRPr lang="de-CH"/>
          </a:p>
        </p:txBody>
      </p:sp>
      <p:sp>
        <p:nvSpPr>
          <p:cNvPr id="6" name="Fußzeilenplatzhalter 5"/>
          <p:cNvSpPr>
            <a:spLocks noGrp="1"/>
          </p:cNvSpPr>
          <p:nvPr>
            <p:ph type="ftr" sz="quarter" idx="11"/>
          </p:nvPr>
        </p:nvSpPr>
        <p:spPr/>
        <p:txBody>
          <a:bodyPr/>
          <a:lstStyle/>
          <a:p>
            <a:r>
              <a:rPr lang="de-CH"/>
              <a:t>Vortrag Dr. Josef Kunz, Historiker/Archivar</a:t>
            </a:r>
            <a:endParaRPr lang="de-CH" dirty="0"/>
          </a:p>
        </p:txBody>
      </p:sp>
      <p:sp>
        <p:nvSpPr>
          <p:cNvPr id="7" name="Foliennummernplatzhalter 6"/>
          <p:cNvSpPr>
            <a:spLocks noGrp="1"/>
          </p:cNvSpPr>
          <p:nvPr>
            <p:ph type="sldNum" sz="quarter" idx="12"/>
          </p:nvPr>
        </p:nvSpPr>
        <p:spPr>
          <a:xfrm>
            <a:off x="10137648" y="6356350"/>
            <a:ext cx="1216152" cy="365125"/>
          </a:xfrm>
          <a:prstGeom prst="rect">
            <a:avLst/>
          </a:prstGeom>
        </p:spPr>
        <p:txBody>
          <a:bodyPr/>
          <a:lstStyle/>
          <a:p>
            <a:fld id="{528ACD0C-C572-480C-ABA2-E7186290D856}" type="slidenum">
              <a:rPr lang="de-CH" smtClean="0"/>
              <a:t>‹Nr.›</a:t>
            </a:fld>
            <a:endParaRPr lang="de-CH"/>
          </a:p>
        </p:txBody>
      </p:sp>
    </p:spTree>
    <p:extLst>
      <p:ext uri="{BB962C8B-B14F-4D97-AF65-F5344CB8AC3E}">
        <p14:creationId xmlns:p14="http://schemas.microsoft.com/office/powerpoint/2010/main" val="371802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29. Nov. 2017</a:t>
            </a:r>
            <a:endParaRPr lang="de-CH"/>
          </a:p>
        </p:txBody>
      </p:sp>
      <p:sp>
        <p:nvSpPr>
          <p:cNvPr id="7" name="Foliennummernplatzhalter 6"/>
          <p:cNvSpPr>
            <a:spLocks noGrp="1"/>
          </p:cNvSpPr>
          <p:nvPr>
            <p:ph type="sldNum" sz="quarter" idx="12"/>
          </p:nvPr>
        </p:nvSpPr>
        <p:spPr>
          <a:xfrm>
            <a:off x="10139236" y="6363854"/>
            <a:ext cx="1216152" cy="365125"/>
          </a:xfrm>
          <a:prstGeom prst="rect">
            <a:avLst/>
          </a:prstGeom>
        </p:spPr>
        <p:txBody>
          <a:bodyPr/>
          <a:lstStyle/>
          <a:p>
            <a:fld id="{528ACD0C-C572-480C-ABA2-E7186290D856}" type="slidenum">
              <a:rPr lang="de-CH" smtClean="0"/>
              <a:t>‹Nr.›</a:t>
            </a:fld>
            <a:endParaRPr lang="de-CH"/>
          </a:p>
        </p:txBody>
      </p:sp>
    </p:spTree>
    <p:extLst>
      <p:ext uri="{BB962C8B-B14F-4D97-AF65-F5344CB8AC3E}">
        <p14:creationId xmlns:p14="http://schemas.microsoft.com/office/powerpoint/2010/main" val="359283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004551" y="1977080"/>
            <a:ext cx="10157139" cy="1470025"/>
          </a:xfrm>
          <a:prstGeom prst="rect">
            <a:avLst/>
          </a:prstGeom>
        </p:spPr>
        <p:txBody>
          <a:bodyPr/>
          <a:lstStyle>
            <a:lvl1pPr>
              <a:defRPr b="1">
                <a:solidFill>
                  <a:srgbClr val="FF6600"/>
                </a:solidFill>
                <a:effectLst/>
              </a:defRPr>
            </a:lvl1pPr>
          </a:lstStyle>
          <a:p>
            <a:r>
              <a:rPr lang="de-CH" dirty="0"/>
              <a:t/>
            </a:r>
            <a:br>
              <a:rPr lang="de-CH" dirty="0"/>
            </a:br>
            <a:endParaRPr lang="de-CH" dirty="0"/>
          </a:p>
        </p:txBody>
      </p:sp>
      <p:sp>
        <p:nvSpPr>
          <p:cNvPr id="14" name="Ellipse 13"/>
          <p:cNvSpPr/>
          <p:nvPr userDrawn="1"/>
        </p:nvSpPr>
        <p:spPr>
          <a:xfrm>
            <a:off x="11592124" y="144704"/>
            <a:ext cx="352743" cy="235585"/>
          </a:xfrm>
          <a:prstGeom prst="ellipse">
            <a:avLst/>
          </a:prstGeom>
          <a:noFill/>
          <a:ln w="31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Fußzeilenplatzhalter 4"/>
          <p:cNvSpPr>
            <a:spLocks noGrp="1"/>
          </p:cNvSpPr>
          <p:nvPr>
            <p:ph type="ftr" sz="quarter" idx="11"/>
          </p:nvPr>
        </p:nvSpPr>
        <p:spPr>
          <a:xfrm>
            <a:off x="0" y="6503610"/>
            <a:ext cx="6065520" cy="354389"/>
          </a:xfrm>
          <a:prstGeom prst="rect">
            <a:avLst/>
          </a:prstGeom>
        </p:spPr>
        <p:txBody>
          <a:bodyPr/>
          <a:lstStyle>
            <a:lvl1pPr>
              <a:defRPr b="0">
                <a:solidFill>
                  <a:schemeClr val="tx1"/>
                </a:solidFill>
              </a:defRPr>
            </a:lvl1pPr>
          </a:lstStyle>
          <a:p>
            <a:r>
              <a:rPr lang="de-CH"/>
              <a:t>Vortrag Dr. Josef Kunz, Historiker/Archivar</a:t>
            </a:r>
            <a:endParaRPr lang="de-CH" dirty="0"/>
          </a:p>
        </p:txBody>
      </p:sp>
      <p:sp>
        <p:nvSpPr>
          <p:cNvPr id="7" name="Foliennummernplatzhalter 5">
            <a:extLst>
              <a:ext uri="{FF2B5EF4-FFF2-40B4-BE49-F238E27FC236}">
                <a16:creationId xmlns:a16="http://schemas.microsoft.com/office/drawing/2014/main" xmlns="" id="{23D409C7-8A58-4E95-9889-B614136BE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B6577-2FFB-47F3-AC0B-6DBD14551DD4}" type="slidenum">
              <a:rPr lang="de-CH" smtClean="0"/>
              <a:t>‹Nr.›</a:t>
            </a:fld>
            <a:endParaRPr lang="de-CH"/>
          </a:p>
        </p:txBody>
      </p:sp>
    </p:spTree>
    <p:extLst>
      <p:ext uri="{BB962C8B-B14F-4D97-AF65-F5344CB8AC3E}">
        <p14:creationId xmlns:p14="http://schemas.microsoft.com/office/powerpoint/2010/main" val="26058525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
              <a:srgbClr val="3333CC"/>
            </a:gs>
            <a:gs pos="89000">
              <a:srgbClr val="C9E4FF"/>
            </a:gs>
            <a:gs pos="58000">
              <a:schemeClr val="accent1">
                <a:lumMod val="20000"/>
                <a:lumOff val="80000"/>
              </a:schemeClr>
            </a:gs>
            <a:gs pos="55000">
              <a:schemeClr val="accent1">
                <a:lumMod val="20000"/>
                <a:lumOff val="80000"/>
              </a:schemeClr>
            </a:gs>
            <a:gs pos="73000">
              <a:schemeClr val="accent1">
                <a:lumMod val="20000"/>
                <a:lumOff val="80000"/>
              </a:schemeClr>
            </a:gs>
            <a:gs pos="87000">
              <a:schemeClr val="accent1">
                <a:lumMod val="40000"/>
                <a:lumOff val="60000"/>
              </a:schemeClr>
            </a:gs>
            <a:gs pos="99000">
              <a:srgbClr val="3333CC"/>
            </a:gs>
          </a:gsLst>
          <a:lin ang="5400000" scaled="1"/>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838200" y="1825625"/>
            <a:ext cx="10515600" cy="331787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64464" y="6442051"/>
            <a:ext cx="1030224" cy="286929"/>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r>
              <a:rPr lang="de-DE"/>
              <a:t>29. Nov. 2017</a:t>
            </a:r>
            <a:endParaRPr lang="de-CH" dirty="0"/>
          </a:p>
        </p:txBody>
      </p:sp>
      <p:sp>
        <p:nvSpPr>
          <p:cNvPr id="5" name="Fußzeilenplatzhalter 4"/>
          <p:cNvSpPr>
            <a:spLocks noGrp="1"/>
          </p:cNvSpPr>
          <p:nvPr>
            <p:ph type="ftr" sz="quarter" idx="3"/>
          </p:nvPr>
        </p:nvSpPr>
        <p:spPr>
          <a:xfrm>
            <a:off x="3976913" y="6492875"/>
            <a:ext cx="4479715" cy="236104"/>
          </a:xfrm>
          <a:prstGeom prst="rect">
            <a:avLst/>
          </a:prstGeom>
        </p:spPr>
        <p:txBody>
          <a:bodyPr vert="horz" lIns="91440" tIns="45720" rIns="91440" bIns="45720" rtlCol="0" anchor="ctr"/>
          <a:lstStyle>
            <a:lvl1pPr algn="ctr">
              <a:defRPr sz="1050">
                <a:solidFill>
                  <a:schemeClr val="accent1">
                    <a:lumMod val="20000"/>
                    <a:lumOff val="80000"/>
                  </a:schemeClr>
                </a:solidFill>
              </a:defRPr>
            </a:lvl1pPr>
          </a:lstStyle>
          <a:p>
            <a:r>
              <a:rPr lang="de-CH" dirty="0"/>
              <a:t>Vortrag Dr. Josef Kunz, Historiker/Archivar</a:t>
            </a:r>
          </a:p>
        </p:txBody>
      </p:sp>
      <p:sp>
        <p:nvSpPr>
          <p:cNvPr id="10" name="Ellipse 9"/>
          <p:cNvSpPr/>
          <p:nvPr userDrawn="1"/>
        </p:nvSpPr>
        <p:spPr>
          <a:xfrm>
            <a:off x="838200" y="5938161"/>
            <a:ext cx="10515600" cy="418189"/>
          </a:xfrm>
          <a:prstGeom prst="ellipse">
            <a:avLst/>
          </a:prstGeom>
          <a:gradFill flip="none" rotWithShape="1">
            <a:gsLst>
              <a:gs pos="96460">
                <a:schemeClr val="accent1">
                  <a:lumMod val="40000"/>
                  <a:lumOff val="60000"/>
                </a:schemeClr>
              </a:gs>
              <a:gs pos="10000">
                <a:srgbClr val="FFFFCC"/>
              </a:gs>
              <a:gs pos="71000">
                <a:srgbClr val="C9E4FF"/>
              </a:gs>
              <a:gs pos="58000">
                <a:schemeClr val="accent1">
                  <a:lumMod val="20000"/>
                  <a:lumOff val="80000"/>
                </a:schemeClr>
              </a:gs>
              <a:gs pos="55000">
                <a:schemeClr val="accent1">
                  <a:lumMod val="20000"/>
                  <a:lumOff val="80000"/>
                </a:schemeClr>
              </a:gs>
              <a:gs pos="73000">
                <a:schemeClr val="accent1">
                  <a:lumMod val="20000"/>
                  <a:lumOff val="80000"/>
                </a:schemeClr>
              </a:gs>
              <a:gs pos="74000">
                <a:schemeClr val="accent1">
                  <a:lumMod val="40000"/>
                  <a:lumOff val="60000"/>
                </a:schemeClr>
              </a:gs>
              <a:gs pos="74000">
                <a:srgbClr val="3333CC"/>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Foliennummernplatzhalter 5">
            <a:extLst>
              <a:ext uri="{FF2B5EF4-FFF2-40B4-BE49-F238E27FC236}">
                <a16:creationId xmlns:a16="http://schemas.microsoft.com/office/drawing/2014/main" xmlns="" id="{5017DA74-B2C3-48FF-BFC5-24115F93479C}"/>
              </a:ext>
            </a:extLst>
          </p:cNvPr>
          <p:cNvSpPr>
            <a:spLocks noGrp="1"/>
          </p:cNvSpPr>
          <p:nvPr>
            <p:ph type="sldNum" sz="quarter" idx="4"/>
          </p:nvPr>
        </p:nvSpPr>
        <p:spPr>
          <a:xfrm>
            <a:off x="11353799" y="6363854"/>
            <a:ext cx="700993" cy="365125"/>
          </a:xfrm>
          <a:prstGeom prst="rect">
            <a:avLst/>
          </a:prstGeom>
        </p:spPr>
        <p:txBody>
          <a:bodyPr vert="horz" lIns="91440" tIns="45720" rIns="91440" bIns="45720" rtlCol="0" anchor="ctr"/>
          <a:lstStyle>
            <a:lvl1pPr algn="r">
              <a:defRPr sz="1600">
                <a:solidFill>
                  <a:srgbClr val="FFFF00"/>
                </a:solidFill>
              </a:defRPr>
            </a:lvl1pPr>
          </a:lstStyle>
          <a:p>
            <a:fld id="{64FB6577-2FFB-47F3-AC0B-6DBD14551DD4}" type="slidenum">
              <a:rPr lang="de-CH" smtClean="0"/>
              <a:pPr/>
              <a:t>‹Nr.›</a:t>
            </a:fld>
            <a:endParaRPr lang="de-CH" dirty="0"/>
          </a:p>
        </p:txBody>
      </p:sp>
    </p:spTree>
    <p:extLst>
      <p:ext uri="{BB962C8B-B14F-4D97-AF65-F5344CB8AC3E}">
        <p14:creationId xmlns:p14="http://schemas.microsoft.com/office/powerpoint/2010/main" val="558133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4400" b="1" kern="1200">
          <a:solidFill>
            <a:srgbClr val="006DDA"/>
          </a:solidFill>
          <a:latin typeface="Frutiger 57Cn"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Frutiger 57Cn" panose="020B05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Frutiger 57Cn" panose="020B05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Frutiger 57Cn" panose="020B05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Frutiger 57Cn" panose="020B05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Frutiger 57Cn" panose="020B05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6.xml" Type="http://schemas.openxmlformats.org/officeDocument/2006/relationships/slideLayout"/></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arget="../media/hdphoto2.wdp" Type="http://schemas.microsoft.com/office/2007/relationships/hdphoto"/><Relationship Id="rId2" Target="../media/image22.jpeg" Type="http://schemas.openxmlformats.org/officeDocument/2006/relationships/image"/><Relationship Id="rId1" Target="../slideLayouts/slideLayout6.xml" Type="http://schemas.openxmlformats.org/officeDocument/2006/relationships/slideLayout"/><Relationship Id="rId4" Target="../media/image23.jp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arget="../media/image26.jpeg" Type="http://schemas.openxmlformats.org/officeDocument/2006/relationships/image"/><Relationship Id="rId1" Target="../slideLayouts/slideLayout6.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6.xml" Type="http://schemas.openxmlformats.org/officeDocument/2006/relationships/slideLayout"/><Relationship Id="rId4" Target="../media/hdphoto3.wdp" Type="http://schemas.microsoft.com/office/2007/relationships/hdphoto"/></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arget="../media/hdphoto4.wdp" Type="http://schemas.microsoft.com/office/2007/relationships/hdphoto"/><Relationship Id="rId2" Target="../media/image30.jpeg" Type="http://schemas.openxmlformats.org/officeDocument/2006/relationships/image"/><Relationship Id="rId1" Target="../slideLayouts/slideLayout6.xml" Type="http://schemas.openxmlformats.org/officeDocument/2006/relationships/slideLayout"/><Relationship Id="rId5" Target="../media/hdphoto5.wdp" Type="http://schemas.microsoft.com/office/2007/relationships/hdphoto"/><Relationship Id="rId4" Target="../media/image31.jpeg" Type="http://schemas.openxmlformats.org/officeDocument/2006/relationships/image"/></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arget="../media/hdphoto1.wdp" Type="http://schemas.microsoft.com/office/2007/relationships/hdphoto"/><Relationship Id="rId2" Target="../media/image7.jpeg" Type="http://schemas.openxmlformats.org/officeDocument/2006/relationships/image"/><Relationship Id="rId1" Target="../slideLayouts/slideLayout6.xml" Type="http://schemas.openxmlformats.org/officeDocument/2006/relationships/slideLayout"/><Relationship Id="rId4" Target="../media/image8.jpe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3333CC"/>
            </a:gs>
            <a:gs pos="89000">
              <a:srgbClr val="C9E4FF"/>
            </a:gs>
            <a:gs pos="58000">
              <a:schemeClr val="accent1">
                <a:lumMod val="20000"/>
                <a:lumOff val="80000"/>
              </a:schemeClr>
            </a:gs>
            <a:gs pos="55000">
              <a:schemeClr val="accent1">
                <a:lumMod val="20000"/>
                <a:lumOff val="80000"/>
              </a:schemeClr>
            </a:gs>
            <a:gs pos="73000">
              <a:schemeClr val="accent1">
                <a:lumMod val="20000"/>
                <a:lumOff val="80000"/>
              </a:schemeClr>
            </a:gs>
            <a:gs pos="87000">
              <a:schemeClr val="accent1">
                <a:lumMod val="40000"/>
                <a:lumOff val="60000"/>
              </a:schemeClr>
            </a:gs>
            <a:gs pos="99000">
              <a:srgbClr val="3333CC"/>
            </a:gs>
          </a:gsLst>
          <a:lin ang="5400000" scaled="1"/>
          <a:tileRect/>
        </a:gradFill>
        <a:effectLst/>
      </p:bgPr>
    </p:bg>
    <p:spTree>
      <p:nvGrpSpPr>
        <p:cNvPr id="1" name=""/>
        <p:cNvGrpSpPr/>
        <p:nvPr/>
      </p:nvGrpSpPr>
      <p:grpSpPr>
        <a:xfrm>
          <a:off x="0" y="0"/>
          <a:ext cx="0" cy="0"/>
          <a:chOff x="0" y="0"/>
          <a:chExt cx="0" cy="0"/>
        </a:xfrm>
      </p:grpSpPr>
      <p:sp>
        <p:nvSpPr>
          <p:cNvPr id="11" name="Titel 10"/>
          <p:cNvSpPr>
            <a:spLocks noGrp="1"/>
          </p:cNvSpPr>
          <p:nvPr>
            <p:ph type="ctrTitle"/>
          </p:nvPr>
        </p:nvSpPr>
        <p:spPr>
          <a:xfrm>
            <a:off x="4356513" y="1417056"/>
            <a:ext cx="7835487" cy="1984584"/>
          </a:xfrm>
          <a:effectLst/>
        </p:spPr>
        <p:txBody>
          <a:bodyPr>
            <a:normAutofit fontScale="90000"/>
          </a:bodyPr>
          <a:lstStyle/>
          <a:p>
            <a:pPr algn="ctr"/>
            <a:r>
              <a:rPr lang="de-CH" sz="8000" dirty="0">
                <a:solidFill>
                  <a:srgbClr val="3333CC"/>
                </a:solidFill>
                <a:effectLst>
                  <a:outerShdw blurRad="38100" dist="38100" dir="2700000" algn="tl">
                    <a:srgbClr val="000000">
                      <a:alpha val="43137"/>
                    </a:srgbClr>
                  </a:outerShdw>
                </a:effectLst>
              </a:rPr>
              <a:t/>
            </a:r>
            <a:br>
              <a:rPr lang="de-CH" sz="8000" dirty="0">
                <a:solidFill>
                  <a:srgbClr val="3333CC"/>
                </a:solidFill>
                <a:effectLst>
                  <a:outerShdw blurRad="38100" dist="38100" dir="2700000" algn="tl">
                    <a:srgbClr val="000000">
                      <a:alpha val="43137"/>
                    </a:srgbClr>
                  </a:outerShdw>
                </a:effectLst>
              </a:rPr>
            </a:br>
            <a:r>
              <a:rPr lang="de-CH" sz="6000" spc="600" dirty="0">
                <a:solidFill>
                  <a:srgbClr val="3333CC"/>
                </a:solidFill>
                <a:effectLst>
                  <a:outerShdw blurRad="38100" dist="38100" dir="2700000" algn="tl">
                    <a:srgbClr val="000000">
                      <a:alpha val="43137"/>
                    </a:srgbClr>
                  </a:outerShdw>
                </a:effectLst>
              </a:rPr>
              <a:t>Pfarrei St. Anna</a:t>
            </a:r>
            <a:br>
              <a:rPr lang="de-CH" sz="6000" spc="600" dirty="0">
                <a:solidFill>
                  <a:srgbClr val="3333CC"/>
                </a:solidFill>
                <a:effectLst>
                  <a:outerShdw blurRad="38100" dist="38100" dir="2700000" algn="tl">
                    <a:srgbClr val="000000">
                      <a:alpha val="43137"/>
                    </a:srgbClr>
                  </a:outerShdw>
                </a:effectLst>
              </a:rPr>
            </a:br>
            <a:r>
              <a:rPr lang="de-CH" sz="6000" spc="600" dirty="0">
                <a:solidFill>
                  <a:srgbClr val="3333CC"/>
                </a:solidFill>
                <a:effectLst>
                  <a:outerShdw blurRad="38100" dist="38100" dir="2700000" algn="tl">
                    <a:srgbClr val="000000">
                      <a:alpha val="43137"/>
                    </a:srgbClr>
                  </a:outerShdw>
                </a:effectLst>
              </a:rPr>
              <a:t>Mühlau</a:t>
            </a:r>
          </a:p>
        </p:txBody>
      </p:sp>
      <p:sp>
        <p:nvSpPr>
          <p:cNvPr id="3" name="Untertitel 2">
            <a:extLst>
              <a:ext uri="{FF2B5EF4-FFF2-40B4-BE49-F238E27FC236}">
                <a16:creationId xmlns:a16="http://schemas.microsoft.com/office/drawing/2014/main" xmlns="" id="{4EE535A7-9FCB-4C25-9DF8-3ADA49B6E7B3}"/>
              </a:ext>
            </a:extLst>
          </p:cNvPr>
          <p:cNvSpPr>
            <a:spLocks noGrp="1"/>
          </p:cNvSpPr>
          <p:nvPr>
            <p:ph type="subTitle" idx="1"/>
          </p:nvPr>
        </p:nvSpPr>
        <p:spPr>
          <a:xfrm>
            <a:off x="5002494" y="3446239"/>
            <a:ext cx="6559248" cy="704829"/>
          </a:xfrm>
        </p:spPr>
        <p:txBody>
          <a:bodyPr>
            <a:normAutofit/>
          </a:bodyPr>
          <a:lstStyle/>
          <a:p>
            <a:r>
              <a:rPr lang="de-CH" sz="2800" dirty="0">
                <a:solidFill>
                  <a:srgbClr val="3333CC"/>
                </a:solidFill>
                <a:effectLst>
                  <a:outerShdw blurRad="38100" dist="38100" dir="2700000" algn="tl">
                    <a:srgbClr val="000000">
                      <a:alpha val="43137"/>
                    </a:srgbClr>
                  </a:outerShdw>
                </a:effectLst>
                <a:ea typeface="+mj-ea"/>
                <a:cs typeface="+mj-cs"/>
              </a:rPr>
              <a:t>Geschichtliches aus dem Archiv</a:t>
            </a:r>
          </a:p>
        </p:txBody>
      </p:sp>
      <p:sp>
        <p:nvSpPr>
          <p:cNvPr id="9" name="Titel 1"/>
          <p:cNvSpPr txBox="1">
            <a:spLocks/>
          </p:cNvSpPr>
          <p:nvPr/>
        </p:nvSpPr>
        <p:spPr>
          <a:xfrm>
            <a:off x="476250" y="1709738"/>
            <a:ext cx="10871200" cy="2852737"/>
          </a:xfrm>
          <a:prstGeom prst="rect">
            <a:avLst/>
          </a:prstGeom>
        </p:spPr>
        <p:txBody>
          <a:bodyPr anchor="b"/>
          <a:lstStyle>
            <a:lvl1pPr algn="ctr" defTabSz="914400" rtl="0" eaLnBrk="1" latinLnBrk="0" hangingPunct="1">
              <a:spcBef>
                <a:spcPct val="0"/>
              </a:spcBef>
              <a:buNone/>
              <a:defRPr sz="6000" b="1" kern="1200">
                <a:solidFill>
                  <a:srgbClr val="FF6600"/>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CH" sz="88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Calibri Light" panose="020F0302020204030204"/>
              <a:ea typeface="+mj-ea"/>
              <a:cs typeface="+mj-cs"/>
            </a:endParaRPr>
          </a:p>
        </p:txBody>
      </p:sp>
      <p:sp>
        <p:nvSpPr>
          <p:cNvPr id="10" name="Textplatzhalter 2"/>
          <p:cNvSpPr txBox="1">
            <a:spLocks/>
          </p:cNvSpPr>
          <p:nvPr/>
        </p:nvSpPr>
        <p:spPr>
          <a:xfrm>
            <a:off x="831850" y="4088230"/>
            <a:ext cx="10515600" cy="1500187"/>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400" b="1"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3200" b="1"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 name="Datumsplatzhalter 3"/>
          <p:cNvSpPr txBox="1">
            <a:spLocks/>
          </p:cNvSpPr>
          <p:nvPr/>
        </p:nvSpPr>
        <p:spPr>
          <a:xfrm>
            <a:off x="10293783" y="6547079"/>
            <a:ext cx="907617" cy="196131"/>
          </a:xfrm>
          <a:prstGeom prst="rect">
            <a:avLst/>
          </a:prstGeom>
        </p:spPr>
        <p:txBody>
          <a:bodyP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5CE25A9-2BB7-467D-9282-258C5CED6B72}" type="datetime1">
              <a:rPr kumimoji="0" lang="de-CH"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27.02.2018</a:t>
            </a:fld>
            <a:endParaRPr kumimoji="0" lang="de-CH"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liennummernplatzhalter 3">
            <a:extLst>
              <a:ext uri="{FF2B5EF4-FFF2-40B4-BE49-F238E27FC236}">
                <a16:creationId xmlns:a16="http://schemas.microsoft.com/office/drawing/2014/main" xmlns="" id="{5F52FB49-3DA2-4106-A84C-CA1400F930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ACD0C-C572-480C-ABA2-E7186290D856}" type="slidenum">
              <a:rPr kumimoji="0" lang="de-CH" sz="1600" b="0" i="0" u="none" strike="noStrike" kern="1200" cap="none" spc="0" normalizeH="0" baseline="0" noProof="0" smtClean="0">
                <a:ln>
                  <a:noFill/>
                </a:ln>
                <a:solidFill>
                  <a:srgbClr val="FFFF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CH" sz="16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2" name="Fußzeilenplatzhalter 1">
            <a:extLst>
              <a:ext uri="{FF2B5EF4-FFF2-40B4-BE49-F238E27FC236}">
                <a16:creationId xmlns:a16="http://schemas.microsoft.com/office/drawing/2014/main" xmlns="" id="{CD41F24B-DC70-44DA-90EF-541B482379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rPr>
              <a:t>Vortrag Dr. Josef Kunz, Historiker/Archivar</a:t>
            </a:r>
          </a:p>
        </p:txBody>
      </p:sp>
      <p:pic>
        <p:nvPicPr>
          <p:cNvPr id="6" name="Grafik 5">
            <a:extLst>
              <a:ext uri="{FF2B5EF4-FFF2-40B4-BE49-F238E27FC236}">
                <a16:creationId xmlns:a16="http://schemas.microsoft.com/office/drawing/2014/main" xmlns="" id="{0676AFFC-D6C4-43F8-A831-3248642E8B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67" y="149999"/>
            <a:ext cx="3972790" cy="5918312"/>
          </a:xfrm>
          <a:prstGeom prst="rect">
            <a:avLst/>
          </a:prstGeom>
        </p:spPr>
      </p:pic>
      <p:sp>
        <p:nvSpPr>
          <p:cNvPr id="13" name="Untertitel 2">
            <a:extLst>
              <a:ext uri="{FF2B5EF4-FFF2-40B4-BE49-F238E27FC236}">
                <a16:creationId xmlns:a16="http://schemas.microsoft.com/office/drawing/2014/main" xmlns="" id="{74ACA70C-19F1-4807-AFC5-189D053740ED}"/>
              </a:ext>
            </a:extLst>
          </p:cNvPr>
          <p:cNvSpPr txBox="1">
            <a:spLocks/>
          </p:cNvSpPr>
          <p:nvPr/>
        </p:nvSpPr>
        <p:spPr>
          <a:xfrm>
            <a:off x="5216785" y="4800924"/>
            <a:ext cx="6559248" cy="1267387"/>
          </a:xfrm>
          <a:prstGeom prst="rect">
            <a:avLst/>
          </a:prstGeom>
          <a:solidFill>
            <a:srgbClr val="FF000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Frutiger 57Cn" panose="020B0500000000000000"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Frutiger 57Cn" panose="020B0500000000000000"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Frutiger 57Cn" panose="020B0500000000000000"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Frutiger 57Cn" panose="020B0500000000000000"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Frutiger 57Cn" panose="020B0500000000000000"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CH" sz="2000" dirty="0">
              <a:solidFill>
                <a:srgbClr val="3333CC"/>
              </a:solidFill>
              <a:effectLst>
                <a:outerShdw blurRad="38100" dist="38100" dir="2700000" algn="tl">
                  <a:srgbClr val="000000">
                    <a:alpha val="43137"/>
                  </a:srgbClr>
                </a:outerShdw>
              </a:effectLst>
              <a:ea typeface="+mj-ea"/>
              <a:cs typeface="+mj-cs"/>
            </a:endParaRPr>
          </a:p>
          <a:p>
            <a:r>
              <a:rPr lang="de-CH" sz="3200" dirty="0">
                <a:solidFill>
                  <a:schemeClr val="bg1"/>
                </a:solidFill>
                <a:effectLst>
                  <a:outerShdw blurRad="38100" dist="38100" dir="2700000" algn="tl">
                    <a:srgbClr val="000000">
                      <a:alpha val="43137"/>
                    </a:srgbClr>
                  </a:outerShdw>
                </a:effectLst>
                <a:ea typeface="+mj-ea"/>
                <a:cs typeface="+mj-cs"/>
              </a:rPr>
              <a:t>Info-Abend, 27. Febr. 2018</a:t>
            </a:r>
          </a:p>
        </p:txBody>
      </p:sp>
    </p:spTree>
    <p:extLst>
      <p:ext uri="{BB962C8B-B14F-4D97-AF65-F5344CB8AC3E}">
        <p14:creationId xmlns:p14="http://schemas.microsoft.com/office/powerpoint/2010/main" val="325619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9EC1280B-A912-4B6E-99CC-A3F164D5E7C5}"/>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E81E605B-209B-4182-ADED-8A371DD89398}"/>
              </a:ext>
            </a:extLst>
          </p:cNvPr>
          <p:cNvSpPr>
            <a:spLocks noGrp="1"/>
          </p:cNvSpPr>
          <p:nvPr>
            <p:ph type="sldNum" sz="quarter" idx="4"/>
          </p:nvPr>
        </p:nvSpPr>
        <p:spPr/>
        <p:txBody>
          <a:bodyPr/>
          <a:lstStyle/>
          <a:p>
            <a:fld id="{64FB6577-2FFB-47F3-AC0B-6DBD14551DD4}" type="slidenum">
              <a:rPr lang="de-CH" smtClean="0"/>
              <a:t>10</a:t>
            </a:fld>
            <a:endParaRPr lang="de-CH"/>
          </a:p>
        </p:txBody>
      </p:sp>
      <p:sp>
        <p:nvSpPr>
          <p:cNvPr id="4" name="Textfeld 3">
            <a:extLst>
              <a:ext uri="{FF2B5EF4-FFF2-40B4-BE49-F238E27FC236}">
                <a16:creationId xmlns:a16="http://schemas.microsoft.com/office/drawing/2014/main" xmlns="" id="{8953793B-31AC-446D-984F-8EE253131B47}"/>
              </a:ext>
            </a:extLst>
          </p:cNvPr>
          <p:cNvSpPr txBox="1"/>
          <p:nvPr/>
        </p:nvSpPr>
        <p:spPr>
          <a:xfrm>
            <a:off x="168879" y="191673"/>
            <a:ext cx="522690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de-CH" sz="2800" b="1" dirty="0"/>
              <a:t>Es gibt im Archiv auch Lücken…!</a:t>
            </a:r>
          </a:p>
        </p:txBody>
      </p:sp>
      <p:sp>
        <p:nvSpPr>
          <p:cNvPr id="5" name="Textfeld 4">
            <a:extLst>
              <a:ext uri="{FF2B5EF4-FFF2-40B4-BE49-F238E27FC236}">
                <a16:creationId xmlns:a16="http://schemas.microsoft.com/office/drawing/2014/main" xmlns="" id="{250692C7-98BB-438A-8FB2-6F6B5179ABCF}"/>
              </a:ext>
            </a:extLst>
          </p:cNvPr>
          <p:cNvSpPr txBox="1"/>
          <p:nvPr/>
        </p:nvSpPr>
        <p:spPr>
          <a:xfrm>
            <a:off x="1565192" y="3839856"/>
            <a:ext cx="38305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de-CH" b="1" dirty="0"/>
              <a:t>Erst ab 1930</a:t>
            </a:r>
            <a:r>
              <a:rPr lang="de-CH" dirty="0"/>
              <a:t> Protokolle der Kirchgemeindeversammlungen</a:t>
            </a:r>
          </a:p>
        </p:txBody>
      </p:sp>
      <p:sp>
        <p:nvSpPr>
          <p:cNvPr id="6" name="Textfeld 5">
            <a:extLst>
              <a:ext uri="{FF2B5EF4-FFF2-40B4-BE49-F238E27FC236}">
                <a16:creationId xmlns:a16="http://schemas.microsoft.com/office/drawing/2014/main" xmlns="" id="{A1ADEADE-063E-4898-A5A7-7F17D8E681DF}"/>
              </a:ext>
            </a:extLst>
          </p:cNvPr>
          <p:cNvSpPr txBox="1"/>
          <p:nvPr/>
        </p:nvSpPr>
        <p:spPr>
          <a:xfrm>
            <a:off x="1235675" y="4736800"/>
            <a:ext cx="409832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de-CH" b="1" dirty="0"/>
              <a:t>Erst ab 1931</a:t>
            </a:r>
            <a:r>
              <a:rPr lang="de-CH" dirty="0"/>
              <a:t> Bau-Akten zum Pfarrhaus</a:t>
            </a:r>
          </a:p>
        </p:txBody>
      </p:sp>
      <p:sp>
        <p:nvSpPr>
          <p:cNvPr id="7" name="Textfeld 6">
            <a:extLst>
              <a:ext uri="{FF2B5EF4-FFF2-40B4-BE49-F238E27FC236}">
                <a16:creationId xmlns:a16="http://schemas.microsoft.com/office/drawing/2014/main" xmlns="" id="{777FA724-51A5-4FAB-A425-B65D98FBD361}"/>
              </a:ext>
            </a:extLst>
          </p:cNvPr>
          <p:cNvSpPr txBox="1"/>
          <p:nvPr/>
        </p:nvSpPr>
        <p:spPr>
          <a:xfrm>
            <a:off x="1937954" y="3004581"/>
            <a:ext cx="34475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de-CH" b="1" dirty="0"/>
              <a:t>Erst ab 1930 </a:t>
            </a:r>
          </a:p>
          <a:p>
            <a:r>
              <a:rPr lang="de-CH" dirty="0"/>
              <a:t>Pfarrblätter</a:t>
            </a:r>
          </a:p>
        </p:txBody>
      </p:sp>
      <p:sp>
        <p:nvSpPr>
          <p:cNvPr id="8" name="Textfeld 7">
            <a:extLst>
              <a:ext uri="{FF2B5EF4-FFF2-40B4-BE49-F238E27FC236}">
                <a16:creationId xmlns:a16="http://schemas.microsoft.com/office/drawing/2014/main" xmlns="" id="{A0AD9CDC-C781-41EB-9F28-67AFA9874694}"/>
              </a:ext>
            </a:extLst>
          </p:cNvPr>
          <p:cNvSpPr txBox="1"/>
          <p:nvPr/>
        </p:nvSpPr>
        <p:spPr>
          <a:xfrm>
            <a:off x="1948250" y="2045280"/>
            <a:ext cx="34475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de-CH" b="1" dirty="0"/>
              <a:t>Erst ab 1929</a:t>
            </a:r>
            <a:r>
              <a:rPr lang="de-CH" dirty="0"/>
              <a:t> Erstkommunionbücher</a:t>
            </a:r>
          </a:p>
        </p:txBody>
      </p:sp>
      <p:sp>
        <p:nvSpPr>
          <p:cNvPr id="9" name="Textfeld 8">
            <a:extLst>
              <a:ext uri="{FF2B5EF4-FFF2-40B4-BE49-F238E27FC236}">
                <a16:creationId xmlns:a16="http://schemas.microsoft.com/office/drawing/2014/main" xmlns="" id="{8E5AAE10-1E00-4DA8-8318-1471E2DDD244}"/>
              </a:ext>
            </a:extLst>
          </p:cNvPr>
          <p:cNvSpPr txBox="1"/>
          <p:nvPr/>
        </p:nvSpPr>
        <p:spPr>
          <a:xfrm>
            <a:off x="2246776" y="1085979"/>
            <a:ext cx="314901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de-CH" b="1" dirty="0"/>
              <a:t>Erst ab 1907</a:t>
            </a:r>
            <a:r>
              <a:rPr lang="de-CH" dirty="0"/>
              <a:t> Kirchengutsrechnungen</a:t>
            </a:r>
          </a:p>
        </p:txBody>
      </p:sp>
      <p:sp>
        <p:nvSpPr>
          <p:cNvPr id="10" name="Textfeld 9">
            <a:extLst>
              <a:ext uri="{FF2B5EF4-FFF2-40B4-BE49-F238E27FC236}">
                <a16:creationId xmlns:a16="http://schemas.microsoft.com/office/drawing/2014/main" xmlns="" id="{EAF2E802-44FA-4C3C-90D8-407C0A9BFA74}"/>
              </a:ext>
            </a:extLst>
          </p:cNvPr>
          <p:cNvSpPr txBox="1"/>
          <p:nvPr/>
        </p:nvSpPr>
        <p:spPr>
          <a:xfrm>
            <a:off x="6216770" y="219879"/>
            <a:ext cx="5719855" cy="523220"/>
          </a:xfrm>
          <a:prstGeom prst="rect">
            <a:avLst/>
          </a:pr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de-CH" sz="2800" b="1" dirty="0"/>
              <a:t>Es gibt im Archiv auch Originelles…!</a:t>
            </a:r>
          </a:p>
        </p:txBody>
      </p:sp>
      <p:sp>
        <p:nvSpPr>
          <p:cNvPr id="11" name="Textfeld 10">
            <a:extLst>
              <a:ext uri="{FF2B5EF4-FFF2-40B4-BE49-F238E27FC236}">
                <a16:creationId xmlns:a16="http://schemas.microsoft.com/office/drawing/2014/main" xmlns="" id="{E86D93B0-77E2-400C-B655-175633CDDC37}"/>
              </a:ext>
            </a:extLst>
          </p:cNvPr>
          <p:cNvSpPr txBox="1"/>
          <p:nvPr/>
        </p:nvSpPr>
        <p:spPr>
          <a:xfrm>
            <a:off x="7784757" y="2808994"/>
            <a:ext cx="4151868" cy="369332"/>
          </a:xfrm>
          <a:prstGeom prst="rect">
            <a:avLst/>
          </a:pr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de-CH" b="1" dirty="0"/>
              <a:t>1940</a:t>
            </a:r>
            <a:r>
              <a:rPr lang="de-CH" dirty="0"/>
              <a:t> Zuständige für die Kirchenaufsicht</a:t>
            </a:r>
          </a:p>
        </p:txBody>
      </p:sp>
      <p:sp>
        <p:nvSpPr>
          <p:cNvPr id="12" name="Textfeld 11">
            <a:extLst>
              <a:ext uri="{FF2B5EF4-FFF2-40B4-BE49-F238E27FC236}">
                <a16:creationId xmlns:a16="http://schemas.microsoft.com/office/drawing/2014/main" xmlns="" id="{A09575E5-1D2E-477C-9174-151D2563CB95}"/>
              </a:ext>
            </a:extLst>
          </p:cNvPr>
          <p:cNvSpPr txBox="1"/>
          <p:nvPr/>
        </p:nvSpPr>
        <p:spPr>
          <a:xfrm>
            <a:off x="6820930" y="5055608"/>
            <a:ext cx="5078626" cy="369332"/>
          </a:xfrm>
          <a:prstGeom prst="rect">
            <a:avLst/>
          </a:pr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de-CH" b="1" dirty="0"/>
              <a:t>1980</a:t>
            </a:r>
            <a:r>
              <a:rPr lang="de-CH" dirty="0"/>
              <a:t> Gemeinde Mühlau Güterregulierung</a:t>
            </a:r>
          </a:p>
        </p:txBody>
      </p:sp>
      <p:sp>
        <p:nvSpPr>
          <p:cNvPr id="13" name="Textfeld 12">
            <a:extLst>
              <a:ext uri="{FF2B5EF4-FFF2-40B4-BE49-F238E27FC236}">
                <a16:creationId xmlns:a16="http://schemas.microsoft.com/office/drawing/2014/main" xmlns="" id="{55602335-350B-4EB9-B5A5-FD3E2701AB26}"/>
              </a:ext>
            </a:extLst>
          </p:cNvPr>
          <p:cNvSpPr txBox="1"/>
          <p:nvPr/>
        </p:nvSpPr>
        <p:spPr>
          <a:xfrm>
            <a:off x="8143102" y="1835428"/>
            <a:ext cx="3793523" cy="646331"/>
          </a:xfrm>
          <a:prstGeom prst="rect">
            <a:avLst/>
          </a:pr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de-CH" b="1" dirty="0"/>
              <a:t>1935</a:t>
            </a:r>
            <a:r>
              <a:rPr lang="de-CH" dirty="0"/>
              <a:t> Visitationsberichte für den Pfarrer</a:t>
            </a:r>
          </a:p>
        </p:txBody>
      </p:sp>
      <p:sp>
        <p:nvSpPr>
          <p:cNvPr id="14" name="Textfeld 13">
            <a:extLst>
              <a:ext uri="{FF2B5EF4-FFF2-40B4-BE49-F238E27FC236}">
                <a16:creationId xmlns:a16="http://schemas.microsoft.com/office/drawing/2014/main" xmlns="" id="{DEB1D7CB-3326-4CA6-AA76-41FEA8E3835F}"/>
              </a:ext>
            </a:extLst>
          </p:cNvPr>
          <p:cNvSpPr txBox="1"/>
          <p:nvPr/>
        </p:nvSpPr>
        <p:spPr>
          <a:xfrm>
            <a:off x="8563232" y="1122897"/>
            <a:ext cx="3373394" cy="369332"/>
          </a:xfrm>
          <a:prstGeom prst="rect">
            <a:avLst/>
          </a:pr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de-CH" b="1" dirty="0"/>
              <a:t>1920</a:t>
            </a:r>
            <a:r>
              <a:rPr lang="de-CH" dirty="0"/>
              <a:t> Kollekten im Gottesdienst</a:t>
            </a:r>
          </a:p>
        </p:txBody>
      </p:sp>
      <p:sp>
        <p:nvSpPr>
          <p:cNvPr id="15" name="Textfeld 14">
            <a:extLst>
              <a:ext uri="{FF2B5EF4-FFF2-40B4-BE49-F238E27FC236}">
                <a16:creationId xmlns:a16="http://schemas.microsoft.com/office/drawing/2014/main" xmlns="" id="{F280F6FE-D223-4922-8FD6-80752217DA7E}"/>
              </a:ext>
            </a:extLst>
          </p:cNvPr>
          <p:cNvSpPr txBox="1"/>
          <p:nvPr/>
        </p:nvSpPr>
        <p:spPr>
          <a:xfrm>
            <a:off x="7438768" y="3550399"/>
            <a:ext cx="4497857" cy="369332"/>
          </a:xfrm>
          <a:prstGeom prst="rect">
            <a:avLst/>
          </a:pr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de-CH" b="1" dirty="0"/>
              <a:t>1931-1956</a:t>
            </a:r>
            <a:r>
              <a:rPr lang="de-CH" dirty="0"/>
              <a:t> Pfarrei-Aushilfen (einzelne Jahre)</a:t>
            </a:r>
          </a:p>
        </p:txBody>
      </p:sp>
      <p:sp>
        <p:nvSpPr>
          <p:cNvPr id="16" name="Textfeld 15">
            <a:extLst>
              <a:ext uri="{FF2B5EF4-FFF2-40B4-BE49-F238E27FC236}">
                <a16:creationId xmlns:a16="http://schemas.microsoft.com/office/drawing/2014/main" xmlns="" id="{B6E9364F-9636-44B4-88FC-AB2A4520CAD9}"/>
              </a:ext>
            </a:extLst>
          </p:cNvPr>
          <p:cNvSpPr txBox="1"/>
          <p:nvPr/>
        </p:nvSpPr>
        <p:spPr>
          <a:xfrm>
            <a:off x="7179276" y="4299529"/>
            <a:ext cx="4720280" cy="369332"/>
          </a:xfrm>
          <a:prstGeom prst="rect">
            <a:avLst/>
          </a:prstGeom>
          <a:solidFill>
            <a:schemeClr val="accent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de-CH" b="1" dirty="0"/>
              <a:t>1980</a:t>
            </a:r>
            <a:r>
              <a:rPr lang="de-CH" dirty="0"/>
              <a:t> Kirchenaustritte</a:t>
            </a:r>
          </a:p>
        </p:txBody>
      </p:sp>
      <p:cxnSp>
        <p:nvCxnSpPr>
          <p:cNvPr id="18" name="Gerade Verbindung mit Pfeil 17">
            <a:extLst>
              <a:ext uri="{FF2B5EF4-FFF2-40B4-BE49-F238E27FC236}">
                <a16:creationId xmlns:a16="http://schemas.microsoft.com/office/drawing/2014/main" xmlns="" id="{543ED5F3-9D9F-4253-8854-A16D8495F667}"/>
              </a:ext>
            </a:extLst>
          </p:cNvPr>
          <p:cNvCxnSpPr/>
          <p:nvPr/>
        </p:nvCxnSpPr>
        <p:spPr>
          <a:xfrm>
            <a:off x="1445741" y="864973"/>
            <a:ext cx="679621" cy="6272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xmlns="" id="{6C91B420-077C-4026-AB3F-B2DB6347FF69}"/>
              </a:ext>
            </a:extLst>
          </p:cNvPr>
          <p:cNvCxnSpPr>
            <a:cxnSpLocks/>
          </p:cNvCxnSpPr>
          <p:nvPr/>
        </p:nvCxnSpPr>
        <p:spPr>
          <a:xfrm>
            <a:off x="1268629" y="907087"/>
            <a:ext cx="577630" cy="13201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xmlns="" id="{397882FE-576C-4FE9-9FB9-5706F53B7BEA}"/>
              </a:ext>
            </a:extLst>
          </p:cNvPr>
          <p:cNvCxnSpPr>
            <a:cxnSpLocks/>
          </p:cNvCxnSpPr>
          <p:nvPr/>
        </p:nvCxnSpPr>
        <p:spPr>
          <a:xfrm>
            <a:off x="1093573" y="907087"/>
            <a:ext cx="691978" cy="22414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xmlns="" id="{982EA26E-419E-4A6A-BAE7-BD1DE2646F6C}"/>
              </a:ext>
            </a:extLst>
          </p:cNvPr>
          <p:cNvCxnSpPr>
            <a:cxnSpLocks/>
          </p:cNvCxnSpPr>
          <p:nvPr/>
        </p:nvCxnSpPr>
        <p:spPr>
          <a:xfrm>
            <a:off x="876254" y="938312"/>
            <a:ext cx="645688" cy="28374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xmlns="" id="{A6DE57F6-EB9A-455E-9E4B-616F78748810}"/>
              </a:ext>
            </a:extLst>
          </p:cNvPr>
          <p:cNvCxnSpPr>
            <a:cxnSpLocks/>
          </p:cNvCxnSpPr>
          <p:nvPr/>
        </p:nvCxnSpPr>
        <p:spPr>
          <a:xfrm>
            <a:off x="612155" y="939910"/>
            <a:ext cx="623520" cy="37289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xmlns="" id="{C1E8FE09-ED93-4D2D-A0E5-316AD31355B6}"/>
              </a:ext>
            </a:extLst>
          </p:cNvPr>
          <p:cNvCxnSpPr/>
          <p:nvPr/>
        </p:nvCxnSpPr>
        <p:spPr>
          <a:xfrm>
            <a:off x="7525265" y="907087"/>
            <a:ext cx="931363" cy="400476"/>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xmlns="" id="{A25DD5BE-FC02-455E-9B68-2CCB51A3A301}"/>
              </a:ext>
            </a:extLst>
          </p:cNvPr>
          <p:cNvCxnSpPr>
            <a:cxnSpLocks/>
            <a:endCxn id="13" idx="1"/>
          </p:cNvCxnSpPr>
          <p:nvPr/>
        </p:nvCxnSpPr>
        <p:spPr>
          <a:xfrm>
            <a:off x="7418661" y="938312"/>
            <a:ext cx="724441" cy="1220282"/>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xmlns="" id="{2156AB84-68F0-4FD9-8FC3-A9924FB79BA0}"/>
              </a:ext>
            </a:extLst>
          </p:cNvPr>
          <p:cNvCxnSpPr>
            <a:cxnSpLocks/>
          </p:cNvCxnSpPr>
          <p:nvPr/>
        </p:nvCxnSpPr>
        <p:spPr>
          <a:xfrm>
            <a:off x="7211739" y="938312"/>
            <a:ext cx="569142" cy="18660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xmlns="" id="{C9FDB594-849A-4970-8FAF-8F7D12428D58}"/>
              </a:ext>
            </a:extLst>
          </p:cNvPr>
          <p:cNvCxnSpPr>
            <a:cxnSpLocks/>
          </p:cNvCxnSpPr>
          <p:nvPr/>
        </p:nvCxnSpPr>
        <p:spPr>
          <a:xfrm>
            <a:off x="7036334" y="967714"/>
            <a:ext cx="459976" cy="2506821"/>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xmlns="" id="{873D67E0-4A90-44F0-92D3-13D9B232B262}"/>
              </a:ext>
            </a:extLst>
          </p:cNvPr>
          <p:cNvCxnSpPr>
            <a:cxnSpLocks/>
          </p:cNvCxnSpPr>
          <p:nvPr/>
        </p:nvCxnSpPr>
        <p:spPr>
          <a:xfrm>
            <a:off x="6846375" y="933703"/>
            <a:ext cx="419947" cy="3262487"/>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xmlns="" id="{170E61D8-5CC7-4917-B723-384A695855CE}"/>
              </a:ext>
            </a:extLst>
          </p:cNvPr>
          <p:cNvCxnSpPr>
            <a:cxnSpLocks/>
          </p:cNvCxnSpPr>
          <p:nvPr/>
        </p:nvCxnSpPr>
        <p:spPr>
          <a:xfrm>
            <a:off x="6649232" y="958757"/>
            <a:ext cx="280880" cy="402890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9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379168DF-8119-4F71-A7B0-383C1439D577}"/>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80211246-7A11-4153-801A-493B9C9B68DA}"/>
              </a:ext>
            </a:extLst>
          </p:cNvPr>
          <p:cNvSpPr>
            <a:spLocks noGrp="1"/>
          </p:cNvSpPr>
          <p:nvPr>
            <p:ph type="sldNum" sz="quarter" idx="4"/>
          </p:nvPr>
        </p:nvSpPr>
        <p:spPr/>
        <p:txBody>
          <a:bodyPr/>
          <a:lstStyle/>
          <a:p>
            <a:fld id="{64FB6577-2FFB-47F3-AC0B-6DBD14551DD4}" type="slidenum">
              <a:rPr lang="de-CH" smtClean="0"/>
              <a:t>11</a:t>
            </a:fld>
            <a:endParaRPr lang="de-CH"/>
          </a:p>
        </p:txBody>
      </p:sp>
      <p:sp>
        <p:nvSpPr>
          <p:cNvPr id="4" name="Textfeld 25">
            <a:extLst>
              <a:ext uri="{FF2B5EF4-FFF2-40B4-BE49-F238E27FC236}">
                <a16:creationId xmlns:a16="http://schemas.microsoft.com/office/drawing/2014/main" xmlns="" id="{948C6A5E-377D-4C59-A335-CC4C9E4E84B3}"/>
              </a:ext>
            </a:extLst>
          </p:cNvPr>
          <p:cNvSpPr txBox="1"/>
          <p:nvPr/>
        </p:nvSpPr>
        <p:spPr>
          <a:xfrm>
            <a:off x="2767143" y="480410"/>
            <a:ext cx="6340475" cy="560070"/>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2800" b="1">
                <a:effectLst/>
                <a:latin typeface="Arial" panose="020B0604020202020204" pitchFamily="34" charset="0"/>
                <a:ea typeface="Times New Roman" panose="02020603050405020304" pitchFamily="18" charset="0"/>
                <a:cs typeface="Times New Roman" panose="02020603050405020304" pitchFamily="18" charset="0"/>
              </a:rPr>
              <a:t>Archivplan / Register 2018</a:t>
            </a:r>
            <a:endParaRPr lang="de-CH" sz="11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xmlns="" id="{ECA08EC1-F0EC-40E4-805F-C65DB1793676}"/>
              </a:ext>
            </a:extLst>
          </p:cNvPr>
          <p:cNvSpPr txBox="1"/>
          <p:nvPr/>
        </p:nvSpPr>
        <p:spPr>
          <a:xfrm>
            <a:off x="466725" y="1438275"/>
            <a:ext cx="5229225"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de-CH" sz="2800" b="1" dirty="0"/>
              <a:t>Der «Graue Weg»</a:t>
            </a:r>
          </a:p>
        </p:txBody>
      </p:sp>
      <p:sp>
        <p:nvSpPr>
          <p:cNvPr id="7" name="Textfeld 6">
            <a:extLst>
              <a:ext uri="{FF2B5EF4-FFF2-40B4-BE49-F238E27FC236}">
                <a16:creationId xmlns:a16="http://schemas.microsoft.com/office/drawing/2014/main" xmlns="" id="{A49BF4B5-1FD8-44C3-B134-69874AA8265C}"/>
              </a:ext>
            </a:extLst>
          </p:cNvPr>
          <p:cNvSpPr txBox="1"/>
          <p:nvPr/>
        </p:nvSpPr>
        <p:spPr>
          <a:xfrm>
            <a:off x="6493005" y="1462113"/>
            <a:ext cx="5229225"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de-CH" sz="2800" b="1" dirty="0"/>
              <a:t>Der «Schwarze Weg»</a:t>
            </a:r>
          </a:p>
        </p:txBody>
      </p:sp>
      <p:sp>
        <p:nvSpPr>
          <p:cNvPr id="8" name="Textfeld 7">
            <a:extLst>
              <a:ext uri="{FF2B5EF4-FFF2-40B4-BE49-F238E27FC236}">
                <a16:creationId xmlns:a16="http://schemas.microsoft.com/office/drawing/2014/main" xmlns="" id="{5002CA75-A2E7-4D51-9C61-61D784A2E6D3}"/>
              </a:ext>
            </a:extLst>
          </p:cNvPr>
          <p:cNvSpPr txBox="1"/>
          <p:nvPr/>
        </p:nvSpPr>
        <p:spPr>
          <a:xfrm>
            <a:off x="466725" y="2901172"/>
            <a:ext cx="5229225"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de-CH" sz="2800" b="1" dirty="0"/>
              <a:t>Kirchgemeinde</a:t>
            </a:r>
          </a:p>
          <a:p>
            <a:pPr algn="ctr"/>
            <a:r>
              <a:rPr lang="de-CH" sz="2800" b="1" dirty="0"/>
              <a:t>Organisation, Struktur, Personen</a:t>
            </a:r>
          </a:p>
          <a:p>
            <a:pPr algn="ctr"/>
            <a:r>
              <a:rPr lang="de-CH" sz="2800" b="1" dirty="0"/>
              <a:t>Gebäude</a:t>
            </a:r>
          </a:p>
          <a:p>
            <a:pPr algn="ctr"/>
            <a:r>
              <a:rPr lang="de-CH" sz="2800" b="1" dirty="0"/>
              <a:t>Finanzen</a:t>
            </a:r>
          </a:p>
        </p:txBody>
      </p:sp>
      <p:sp>
        <p:nvSpPr>
          <p:cNvPr id="9" name="Textfeld 8">
            <a:extLst>
              <a:ext uri="{FF2B5EF4-FFF2-40B4-BE49-F238E27FC236}">
                <a16:creationId xmlns:a16="http://schemas.microsoft.com/office/drawing/2014/main" xmlns="" id="{C7EC92C5-F296-45C3-B11A-197141486877}"/>
              </a:ext>
            </a:extLst>
          </p:cNvPr>
          <p:cNvSpPr txBox="1"/>
          <p:nvPr/>
        </p:nvSpPr>
        <p:spPr>
          <a:xfrm>
            <a:off x="6493004" y="2901172"/>
            <a:ext cx="5229225" cy="181588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de-CH" sz="2800" b="1" dirty="0"/>
              <a:t>Pfarrei</a:t>
            </a:r>
          </a:p>
          <a:p>
            <a:pPr algn="ctr"/>
            <a:r>
              <a:rPr lang="de-CH" sz="2800" b="1" dirty="0"/>
              <a:t>Seelsorge</a:t>
            </a:r>
          </a:p>
          <a:p>
            <a:pPr algn="ctr"/>
            <a:r>
              <a:rPr lang="de-CH" sz="2800" b="1" dirty="0"/>
              <a:t>Pfarrer, Mitarbeitende</a:t>
            </a:r>
          </a:p>
          <a:p>
            <a:pPr algn="ctr"/>
            <a:r>
              <a:rPr lang="de-CH" sz="2800" b="1" dirty="0"/>
              <a:t>Kirchenjahr, Sakramente</a:t>
            </a:r>
          </a:p>
        </p:txBody>
      </p:sp>
      <p:sp>
        <p:nvSpPr>
          <p:cNvPr id="10" name="Pfeil: nach links und rechts 9">
            <a:extLst>
              <a:ext uri="{FF2B5EF4-FFF2-40B4-BE49-F238E27FC236}">
                <a16:creationId xmlns:a16="http://schemas.microsoft.com/office/drawing/2014/main" xmlns="" id="{78F09657-5DA1-410A-B13B-6C838FCD3769}"/>
              </a:ext>
            </a:extLst>
          </p:cNvPr>
          <p:cNvSpPr/>
          <p:nvPr/>
        </p:nvSpPr>
        <p:spPr bwMode="auto">
          <a:xfrm>
            <a:off x="5822302" y="1699885"/>
            <a:ext cx="541176" cy="236104"/>
          </a:xfrm>
          <a:prstGeom prst="leftRightArrow">
            <a:avLst/>
          </a:prstGeom>
          <a:solidFill>
            <a:srgbClr val="6600FF"/>
          </a:solidFill>
          <a:ln w="0" algn="ctr">
            <a:solidFill>
              <a:srgbClr val="6600FF"/>
            </a:solidFill>
            <a:round/>
            <a:headEnd/>
            <a:tailEnd/>
          </a:ln>
          <a:effectLst/>
          <a:extLst>
            <a:ext uri="{AF507438-7753-43E0-B8FC-AC1667EBCBE1}">
              <a14:hiddenEffects xmlns:a14="http://schemas.microsoft.com/office/drawing/2010/main">
                <a:effectLst>
                  <a:outerShdw dist="107763" dir="18900000" algn="ctr" rotWithShape="0">
                    <a:srgbClr val="009999">
                      <a:alpha val="50000"/>
                    </a:srgbClr>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de-CH">
              <a:solidFill>
                <a:srgbClr val="00FF00"/>
              </a:solidFill>
            </a:endParaRPr>
          </a:p>
        </p:txBody>
      </p:sp>
      <p:sp>
        <p:nvSpPr>
          <p:cNvPr id="12" name="Pfeil: nach links und rechts 11">
            <a:extLst>
              <a:ext uri="{FF2B5EF4-FFF2-40B4-BE49-F238E27FC236}">
                <a16:creationId xmlns:a16="http://schemas.microsoft.com/office/drawing/2014/main" xmlns="" id="{D3005CF8-7983-4381-925B-CC5BF41AC719}"/>
              </a:ext>
            </a:extLst>
          </p:cNvPr>
          <p:cNvSpPr/>
          <p:nvPr/>
        </p:nvSpPr>
        <p:spPr bwMode="auto">
          <a:xfrm>
            <a:off x="5822302" y="3674949"/>
            <a:ext cx="541176" cy="236104"/>
          </a:xfrm>
          <a:prstGeom prst="leftRightArrow">
            <a:avLst/>
          </a:prstGeom>
          <a:solidFill>
            <a:srgbClr val="6600FF"/>
          </a:solidFill>
          <a:ln w="0" algn="ctr">
            <a:solidFill>
              <a:srgbClr val="6600FF"/>
            </a:solidFill>
            <a:round/>
            <a:headEnd/>
            <a:tailEnd/>
          </a:ln>
          <a:effectLst/>
          <a:extLst>
            <a:ext uri="{AF507438-7753-43E0-B8FC-AC1667EBCBE1}">
              <a14:hiddenEffects xmlns:a14="http://schemas.microsoft.com/office/drawing/2010/main">
                <a:effectLst>
                  <a:outerShdw dist="107763" dir="18900000" algn="ctr" rotWithShape="0">
                    <a:srgbClr val="009999">
                      <a:alpha val="50000"/>
                    </a:srgbClr>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de-CH">
              <a:solidFill>
                <a:srgbClr val="00FF00"/>
              </a:solidFill>
            </a:endParaRPr>
          </a:p>
        </p:txBody>
      </p:sp>
      <p:sp>
        <p:nvSpPr>
          <p:cNvPr id="13" name="Textfeld 12">
            <a:extLst>
              <a:ext uri="{FF2B5EF4-FFF2-40B4-BE49-F238E27FC236}">
                <a16:creationId xmlns:a16="http://schemas.microsoft.com/office/drawing/2014/main" xmlns="" id="{E8643EBC-2037-4086-9F58-47D751AD88E9}"/>
              </a:ext>
            </a:extLst>
          </p:cNvPr>
          <p:cNvSpPr txBox="1"/>
          <p:nvPr/>
        </p:nvSpPr>
        <p:spPr>
          <a:xfrm>
            <a:off x="466725" y="5546299"/>
            <a:ext cx="11255504" cy="461665"/>
          </a:xfrm>
          <a:prstGeom prst="rect">
            <a:avLst/>
          </a:prstGeom>
          <a:solidFill>
            <a:schemeClr val="accent2">
              <a:lumMod val="75000"/>
            </a:schemeClr>
          </a:solidFill>
        </p:spPr>
        <p:txBody>
          <a:bodyPr wrap="square" rtlCol="0">
            <a:spAutoFit/>
          </a:bodyPr>
          <a:lstStyle/>
          <a:p>
            <a:pPr algn="ctr"/>
            <a:r>
              <a:rPr lang="de-CH" sz="2400" b="1" dirty="0"/>
              <a:t>Vereine, Gruppierungen, </a:t>
            </a:r>
            <a:r>
              <a:rPr lang="de-CH" sz="2400" b="1" dirty="0" err="1"/>
              <a:t>Chlausgruppe</a:t>
            </a:r>
            <a:endParaRPr lang="de-CH" sz="2400" b="1" dirty="0"/>
          </a:p>
        </p:txBody>
      </p:sp>
    </p:spTree>
    <p:extLst>
      <p:ext uri="{BB962C8B-B14F-4D97-AF65-F5344CB8AC3E}">
        <p14:creationId xmlns:p14="http://schemas.microsoft.com/office/powerpoint/2010/main" val="49789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0C1138DE-8AE6-4ED4-A28F-F9F6C9C85E33}"/>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CDC2ECF5-83D9-4670-AA9E-14E185D35133}"/>
              </a:ext>
            </a:extLst>
          </p:cNvPr>
          <p:cNvSpPr>
            <a:spLocks noGrp="1"/>
          </p:cNvSpPr>
          <p:nvPr>
            <p:ph type="sldNum" sz="quarter" idx="4"/>
          </p:nvPr>
        </p:nvSpPr>
        <p:spPr/>
        <p:txBody>
          <a:bodyPr/>
          <a:lstStyle/>
          <a:p>
            <a:fld id="{64FB6577-2FFB-47F3-AC0B-6DBD14551DD4}" type="slidenum">
              <a:rPr lang="de-CH" smtClean="0"/>
              <a:t>12</a:t>
            </a:fld>
            <a:endParaRPr lang="de-CH"/>
          </a:p>
        </p:txBody>
      </p:sp>
      <p:pic>
        <p:nvPicPr>
          <p:cNvPr id="4" name="Grafik 3">
            <a:extLst>
              <a:ext uri="{FF2B5EF4-FFF2-40B4-BE49-F238E27FC236}">
                <a16:creationId xmlns:a16="http://schemas.microsoft.com/office/drawing/2014/main" xmlns="" id="{810FC746-BA68-4DA3-BED8-BE119B24D54F}"/>
              </a:ext>
            </a:extLst>
          </p:cNvPr>
          <p:cNvPicPr>
            <a:picLocks noChangeAspect="1"/>
          </p:cNvPicPr>
          <p:nvPr/>
        </p:nvPicPr>
        <p:blipFill>
          <a:blip r:embed="rId2"/>
          <a:stretch>
            <a:fillRect/>
          </a:stretch>
        </p:blipFill>
        <p:spPr>
          <a:xfrm>
            <a:off x="157162" y="787941"/>
            <a:ext cx="5667375" cy="5280278"/>
          </a:xfrm>
          <a:prstGeom prst="rect">
            <a:avLst/>
          </a:prstGeom>
        </p:spPr>
      </p:pic>
      <p:pic>
        <p:nvPicPr>
          <p:cNvPr id="5" name="Grafik 4">
            <a:extLst>
              <a:ext uri="{FF2B5EF4-FFF2-40B4-BE49-F238E27FC236}">
                <a16:creationId xmlns:a16="http://schemas.microsoft.com/office/drawing/2014/main" xmlns="" id="{B2D6A9E5-F6F2-4A87-BF3E-0A53D21A4568}"/>
              </a:ext>
            </a:extLst>
          </p:cNvPr>
          <p:cNvPicPr>
            <a:picLocks noChangeAspect="1"/>
          </p:cNvPicPr>
          <p:nvPr/>
        </p:nvPicPr>
        <p:blipFill>
          <a:blip r:embed="rId3"/>
          <a:stretch>
            <a:fillRect/>
          </a:stretch>
        </p:blipFill>
        <p:spPr>
          <a:xfrm>
            <a:off x="5872163" y="787941"/>
            <a:ext cx="6162675" cy="4855621"/>
          </a:xfrm>
          <a:prstGeom prst="rect">
            <a:avLst/>
          </a:prstGeom>
        </p:spPr>
      </p:pic>
      <p:sp>
        <p:nvSpPr>
          <p:cNvPr id="6" name="Textfeld 5">
            <a:extLst>
              <a:ext uri="{FF2B5EF4-FFF2-40B4-BE49-F238E27FC236}">
                <a16:creationId xmlns:a16="http://schemas.microsoft.com/office/drawing/2014/main" xmlns="" id="{B8B13D13-6C69-40A1-ADEE-C18B26D85D8B}"/>
              </a:ext>
            </a:extLst>
          </p:cNvPr>
          <p:cNvSpPr txBox="1"/>
          <p:nvPr/>
        </p:nvSpPr>
        <p:spPr>
          <a:xfrm>
            <a:off x="4188700" y="52393"/>
            <a:ext cx="37415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Das Archiv-Verzeichnis</a:t>
            </a:r>
          </a:p>
        </p:txBody>
      </p:sp>
      <p:sp>
        <p:nvSpPr>
          <p:cNvPr id="7" name="Sprechblase: oval 6">
            <a:extLst>
              <a:ext uri="{FF2B5EF4-FFF2-40B4-BE49-F238E27FC236}">
                <a16:creationId xmlns:a16="http://schemas.microsoft.com/office/drawing/2014/main" xmlns="" id="{782C640A-E0F9-4985-AF20-0106E9DABB0E}"/>
              </a:ext>
            </a:extLst>
          </p:cNvPr>
          <p:cNvSpPr/>
          <p:nvPr/>
        </p:nvSpPr>
        <p:spPr bwMode="auto">
          <a:xfrm>
            <a:off x="10101326" y="3004830"/>
            <a:ext cx="1933512" cy="1996751"/>
          </a:xfrm>
          <a:prstGeom prst="wedgeEllipseCallout">
            <a:avLst>
              <a:gd name="adj1" fmla="val -57508"/>
              <a:gd name="adj2" fmla="val -108528"/>
            </a:avLst>
          </a:prstGeom>
          <a:solidFill>
            <a:srgbClr val="6600FF"/>
          </a:solidFill>
          <a:ln w="0" algn="ctr">
            <a:solidFill>
              <a:srgbClr val="6600FF"/>
            </a:solidFill>
            <a:round/>
            <a:headEnd/>
            <a:tailEnd/>
          </a:ln>
          <a:effectLst/>
          <a:extLst>
            <a:ext uri="{AF507438-7753-43E0-B8FC-AC1667EBCBE1}">
              <a14:hiddenEffects xmlns:a14="http://schemas.microsoft.com/office/drawing/2010/main">
                <a:effectLst>
                  <a:outerShdw dist="107763" dir="18900000" algn="ctr" rotWithShape="0">
                    <a:srgbClr val="009999">
                      <a:alpha val="50000"/>
                    </a:srgbClr>
                  </a:outerShdw>
                </a:effectLst>
              </a14:hiddenEffects>
            </a:ext>
          </a:extLst>
        </p:spPr>
        <p:txBody>
          <a:bodyPr vert="horz" wrap="square" lIns="91440" tIns="45720" rIns="91440" bIns="45720" numCol="1" rtlCol="0" anchor="t" anchorCtr="0" compatLnSpc="1">
            <a:prstTxWarp prst="textNoShape">
              <a:avLst/>
            </a:prstTxWarp>
          </a:bodyPr>
          <a:lstStyle/>
          <a:p>
            <a:pPr algn="ctr"/>
            <a:endParaRPr lang="de-CH" sz="1600" b="1" dirty="0">
              <a:solidFill>
                <a:srgbClr val="00FF00"/>
              </a:solidFill>
            </a:endParaRPr>
          </a:p>
          <a:p>
            <a:pPr algn="ctr"/>
            <a:r>
              <a:rPr lang="de-CH" sz="4400" b="1" dirty="0">
                <a:solidFill>
                  <a:srgbClr val="00FF00"/>
                </a:solidFill>
              </a:rPr>
              <a:t>1662</a:t>
            </a:r>
          </a:p>
        </p:txBody>
      </p:sp>
    </p:spTree>
    <p:extLst>
      <p:ext uri="{BB962C8B-B14F-4D97-AF65-F5344CB8AC3E}">
        <p14:creationId xmlns:p14="http://schemas.microsoft.com/office/powerpoint/2010/main" val="184978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4B50F9F4-6D90-4A14-9D32-442DA6C01024}"/>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B24423BB-48CD-4415-BC60-9FD426445A7B}"/>
              </a:ext>
            </a:extLst>
          </p:cNvPr>
          <p:cNvSpPr>
            <a:spLocks noGrp="1"/>
          </p:cNvSpPr>
          <p:nvPr>
            <p:ph type="sldNum" sz="quarter" idx="4"/>
          </p:nvPr>
        </p:nvSpPr>
        <p:spPr/>
        <p:txBody>
          <a:bodyPr/>
          <a:lstStyle/>
          <a:p>
            <a:fld id="{64FB6577-2FFB-47F3-AC0B-6DBD14551DD4}" type="slidenum">
              <a:rPr lang="de-CH" smtClean="0"/>
              <a:t>13</a:t>
            </a:fld>
            <a:endParaRPr lang="de-CH"/>
          </a:p>
        </p:txBody>
      </p:sp>
      <p:sp>
        <p:nvSpPr>
          <p:cNvPr id="4" name="Textfeld 3">
            <a:extLst>
              <a:ext uri="{FF2B5EF4-FFF2-40B4-BE49-F238E27FC236}">
                <a16:creationId xmlns:a16="http://schemas.microsoft.com/office/drawing/2014/main" xmlns="" id="{55CAF643-14F5-4837-A098-ABF34E615E62}"/>
              </a:ext>
            </a:extLst>
          </p:cNvPr>
          <p:cNvSpPr txBox="1"/>
          <p:nvPr/>
        </p:nvSpPr>
        <p:spPr>
          <a:xfrm>
            <a:off x="3756453" y="101265"/>
            <a:ext cx="43619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Archiv-Ben</a:t>
            </a:r>
            <a:r>
              <a:rPr lang="de-CH" sz="2800" b="1" dirty="0" err="1">
                <a:solidFill>
                  <a:srgbClr val="002060"/>
                </a:solidFill>
                <a:highlight>
                  <a:srgbClr val="FFFF00"/>
                </a:highlight>
                <a:latin typeface="Calibri" panose="020F0502020204030204"/>
              </a:rPr>
              <a:t>ützer</a:t>
            </a:r>
            <a:r>
              <a:rPr lang="de-CH" sz="2800" b="1" dirty="0">
                <a:solidFill>
                  <a:srgbClr val="002060"/>
                </a:solidFill>
                <a:highlight>
                  <a:srgbClr val="FFFF00"/>
                </a:highlight>
                <a:latin typeface="Calibri" panose="020F0502020204030204"/>
              </a:rPr>
              <a:t>-Ordnung</a:t>
            </a:r>
            <a:endPar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endParaRPr>
          </a:p>
        </p:txBody>
      </p:sp>
      <p:sp>
        <p:nvSpPr>
          <p:cNvPr id="5" name="Rechteck 4">
            <a:extLst>
              <a:ext uri="{FF2B5EF4-FFF2-40B4-BE49-F238E27FC236}">
                <a16:creationId xmlns:a16="http://schemas.microsoft.com/office/drawing/2014/main" xmlns="" id="{14A8B755-4E2E-4937-884A-66A671C76CF5}"/>
              </a:ext>
            </a:extLst>
          </p:cNvPr>
          <p:cNvSpPr/>
          <p:nvPr/>
        </p:nvSpPr>
        <p:spPr>
          <a:xfrm>
            <a:off x="83976" y="697343"/>
            <a:ext cx="11924522" cy="564981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lnSpc>
                <a:spcPct val="107000"/>
              </a:lnSpc>
              <a:spcAft>
                <a:spcPts val="0"/>
              </a:spcAft>
              <a:buFont typeface="+mj-lt"/>
              <a:buAutoNum type="arabicPeriod" startAt="5"/>
            </a:pPr>
            <a:r>
              <a:rPr lang="de-CH" sz="2400" b="1" dirty="0">
                <a:latin typeface="Calibri" panose="020F0502020204030204" pitchFamily="34" charset="0"/>
                <a:ea typeface="Calibri" panose="020F0502020204030204" pitchFamily="34" charset="0"/>
                <a:cs typeface="Times New Roman" panose="02020603050405020304" pitchFamily="18" charset="0"/>
              </a:rPr>
              <a:t>Archivbenützung</a:t>
            </a:r>
            <a:endParaRPr lang="de-CH" b="1"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de-CH" sz="2400" dirty="0">
                <a:latin typeface="Calibri" panose="020F0502020204030204" pitchFamily="34" charset="0"/>
                <a:ea typeface="Calibri" panose="020F0502020204030204" pitchFamily="34" charset="0"/>
                <a:cs typeface="Times New Roman" panose="02020603050405020304" pitchFamily="18" charset="0"/>
              </a:rPr>
              <a:t>Der </a:t>
            </a:r>
            <a:r>
              <a:rPr lang="de-CH" sz="2400" b="1" u="sng" dirty="0">
                <a:latin typeface="Calibri" panose="020F0502020204030204" pitchFamily="34" charset="0"/>
                <a:ea typeface="Calibri" panose="020F0502020204030204" pitchFamily="34" charset="0"/>
                <a:cs typeface="Times New Roman" panose="02020603050405020304" pitchFamily="18" charset="0"/>
              </a:rPr>
              <a:t>Benutzerkreis</a:t>
            </a:r>
            <a:r>
              <a:rPr lang="de-CH" sz="2400" dirty="0">
                <a:latin typeface="Calibri" panose="020F0502020204030204" pitchFamily="34" charset="0"/>
                <a:ea typeface="Calibri" panose="020F0502020204030204" pitchFamily="34" charset="0"/>
                <a:cs typeface="Times New Roman" panose="02020603050405020304" pitchFamily="18" charset="0"/>
              </a:rPr>
              <a:t> des Archivs ist streng limitiert. In der Regel haben nur der Präsident/die Präsidentin der Kirchenpflege, sowie eine von der Kirchenpflege beauftragte Person (Pfarreisekretär, Sekretärin) Zugang zum Kirchenarchiv. In der Regel haben nur diese 2 Personen einen </a:t>
            </a:r>
            <a:r>
              <a:rPr lang="de-CH" sz="2400" b="1" u="sng" dirty="0">
                <a:latin typeface="Calibri" panose="020F0502020204030204" pitchFamily="34" charset="0"/>
                <a:ea typeface="Calibri" panose="020F0502020204030204" pitchFamily="34" charset="0"/>
                <a:cs typeface="Times New Roman" panose="02020603050405020304" pitchFamily="18" charset="0"/>
              </a:rPr>
              <a:t>Schlüssel</a:t>
            </a:r>
            <a:r>
              <a:rPr lang="de-CH" sz="2400" dirty="0">
                <a:latin typeface="Calibri" panose="020F0502020204030204" pitchFamily="34" charset="0"/>
                <a:ea typeface="Calibri" panose="020F0502020204030204" pitchFamily="34" charset="0"/>
                <a:cs typeface="Times New Roman" panose="02020603050405020304" pitchFamily="18" charset="0"/>
              </a:rPr>
              <a:t>, um in das Archiv zu gelangen.  </a:t>
            </a:r>
            <a:endParaRPr lang="de-CH"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e-CH" sz="2400" b="1" dirty="0">
                <a:latin typeface="Calibri" panose="020F0502020204030204" pitchFamily="34" charset="0"/>
                <a:ea typeface="Calibri" panose="020F0502020204030204" pitchFamily="34" charset="0"/>
                <a:cs typeface="Times New Roman" panose="02020603050405020304" pitchFamily="18" charset="0"/>
              </a:rPr>
              <a:t>6. Ausleihe</a:t>
            </a:r>
            <a:r>
              <a:rPr lang="de-CH" sz="2400" dirty="0">
                <a:latin typeface="Calibri" panose="020F0502020204030204" pitchFamily="34" charset="0"/>
                <a:ea typeface="Calibri" panose="020F0502020204030204" pitchFamily="34" charset="0"/>
                <a:cs typeface="Times New Roman" panose="02020603050405020304" pitchFamily="18" charset="0"/>
              </a:rPr>
              <a:t> </a:t>
            </a:r>
            <a:endParaRPr lang="de-CH"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de-CH" sz="2400" dirty="0">
                <a:latin typeface="Calibri" panose="020F0502020204030204" pitchFamily="34" charset="0"/>
                <a:ea typeface="Calibri" panose="020F0502020204030204" pitchFamily="34" charset="0"/>
                <a:cs typeface="Times New Roman" panose="02020603050405020304" pitchFamily="18" charset="0"/>
              </a:rPr>
              <a:t>Grundsätzlich sind Ausleihen möglich. Diese beschränken sich jedoch nur auf einen Zeitraum für die letzten 30 Jahre. Der Pfarreisekretär, die Sekretärin überwacht und kontrolliert die Ausleihe und die </a:t>
            </a:r>
            <a:r>
              <a:rPr lang="de-CH" sz="2400" b="1" u="sng" dirty="0">
                <a:latin typeface="Calibri" panose="020F0502020204030204" pitchFamily="34" charset="0"/>
                <a:ea typeface="Calibri" panose="020F0502020204030204" pitchFamily="34" charset="0"/>
                <a:cs typeface="Times New Roman" panose="02020603050405020304" pitchFamily="18" charset="0"/>
              </a:rPr>
              <a:t>fristgerechte Rückgabe </a:t>
            </a:r>
            <a:r>
              <a:rPr lang="de-CH" sz="2400" dirty="0">
                <a:latin typeface="Calibri" panose="020F0502020204030204" pitchFamily="34" charset="0"/>
                <a:ea typeface="Calibri" panose="020F0502020204030204" pitchFamily="34" charset="0"/>
                <a:cs typeface="Times New Roman" panose="02020603050405020304" pitchFamily="18" charset="0"/>
              </a:rPr>
              <a:t>der Akten. </a:t>
            </a:r>
          </a:p>
          <a:p>
            <a:pPr lvl="1">
              <a:lnSpc>
                <a:spcPct val="107000"/>
              </a:lnSpc>
            </a:pPr>
            <a:r>
              <a:rPr lang="de-CH"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Für Protokolle und Personenangaben gibt es eine </a:t>
            </a:r>
            <a:r>
              <a:rPr lang="de-CH" sz="2400" b="1" u="sng"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Sperrfrist von 30 Jahren!</a:t>
            </a:r>
            <a:endParaRPr lang="de-CH" b="1" u="sng"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CH" sz="2400" b="1" u="sng" dirty="0">
                <a:latin typeface="Calibri" panose="020F0502020204030204" pitchFamily="34" charset="0"/>
                <a:ea typeface="Calibri" panose="020F0502020204030204" pitchFamily="34" charset="0"/>
                <a:cs typeface="Times New Roman" panose="02020603050405020304" pitchFamily="18" charset="0"/>
              </a:rPr>
              <a:t>7. Kopien/Fotografieren</a:t>
            </a:r>
            <a:endParaRPr lang="de-CH" b="1" u="sng"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de-CH" sz="2400" dirty="0">
                <a:latin typeface="Calibri" panose="020F0502020204030204" pitchFamily="34" charset="0"/>
                <a:ea typeface="Calibri" panose="020F0502020204030204" pitchFamily="34" charset="0"/>
                <a:cs typeface="Times New Roman" panose="02020603050405020304" pitchFamily="18" charset="0"/>
              </a:rPr>
              <a:t>Akten, die älter sind als 30 Jahre, können nicht ausgeliehen werden, sondern diese sind im Bedarfsfalle zu </a:t>
            </a:r>
            <a:r>
              <a:rPr lang="de-CH" sz="2400" b="1" u="sng" dirty="0">
                <a:latin typeface="Calibri" panose="020F0502020204030204" pitchFamily="34" charset="0"/>
                <a:ea typeface="Calibri" panose="020F0502020204030204" pitchFamily="34" charset="0"/>
                <a:cs typeface="Times New Roman" panose="02020603050405020304" pitchFamily="18" charset="0"/>
              </a:rPr>
              <a:t>kopieren</a:t>
            </a:r>
            <a:r>
              <a:rPr lang="de-CH" sz="2400" dirty="0">
                <a:latin typeface="Calibri" panose="020F0502020204030204" pitchFamily="34" charset="0"/>
                <a:ea typeface="Calibri" panose="020F0502020204030204" pitchFamily="34" charset="0"/>
                <a:cs typeface="Times New Roman" panose="02020603050405020304" pitchFamily="18" charset="0"/>
              </a:rPr>
              <a:t>. Akten, die </a:t>
            </a:r>
            <a:r>
              <a:rPr lang="de-CH" sz="2400" b="1" u="sng" dirty="0">
                <a:latin typeface="Calibri" panose="020F0502020204030204" pitchFamily="34" charset="0"/>
                <a:ea typeface="Calibri" panose="020F0502020204030204" pitchFamily="34" charset="0"/>
                <a:cs typeface="Times New Roman" panose="02020603050405020304" pitchFamily="18" charset="0"/>
              </a:rPr>
              <a:t>über 100 Jahre alt </a:t>
            </a:r>
            <a:r>
              <a:rPr lang="de-CH" sz="2400" dirty="0">
                <a:latin typeface="Calibri" panose="020F0502020204030204" pitchFamily="34" charset="0"/>
                <a:ea typeface="Calibri" panose="020F0502020204030204" pitchFamily="34" charset="0"/>
                <a:cs typeface="Times New Roman" panose="02020603050405020304" pitchFamily="18" charset="0"/>
              </a:rPr>
              <a:t>sind, sollten zu </a:t>
            </a:r>
            <a:r>
              <a:rPr lang="de-CH" sz="2400" dirty="0" err="1">
                <a:latin typeface="Calibri" panose="020F0502020204030204" pitchFamily="34" charset="0"/>
                <a:ea typeface="Calibri" panose="020F0502020204030204" pitchFamily="34" charset="0"/>
                <a:cs typeface="Times New Roman" panose="02020603050405020304" pitchFamily="18" charset="0"/>
              </a:rPr>
              <a:t>derem</a:t>
            </a:r>
            <a:r>
              <a:rPr lang="de-CH" sz="2400" dirty="0">
                <a:latin typeface="Calibri" panose="020F0502020204030204" pitchFamily="34" charset="0"/>
                <a:ea typeface="Calibri" panose="020F0502020204030204" pitchFamily="34" charset="0"/>
                <a:cs typeface="Times New Roman" panose="02020603050405020304" pitchFamily="18" charset="0"/>
              </a:rPr>
              <a:t> Schutze nicht kopiert werden. Erlaubt hingegen ist das </a:t>
            </a:r>
            <a:r>
              <a:rPr lang="de-CH" sz="2400" b="1" u="sng" dirty="0">
                <a:latin typeface="Calibri" panose="020F0502020204030204" pitchFamily="34" charset="0"/>
                <a:ea typeface="Calibri" panose="020F0502020204030204" pitchFamily="34" charset="0"/>
                <a:cs typeface="Times New Roman" panose="02020603050405020304" pitchFamily="18" charset="0"/>
              </a:rPr>
              <a:t>Fotografieren</a:t>
            </a:r>
            <a:r>
              <a:rPr lang="de-CH" sz="2400" dirty="0">
                <a:latin typeface="Calibri" panose="020F0502020204030204" pitchFamily="34" charset="0"/>
                <a:ea typeface="Calibri" panose="020F0502020204030204" pitchFamily="34" charset="0"/>
                <a:cs typeface="Times New Roman" panose="02020603050405020304" pitchFamily="18" charset="0"/>
              </a:rPr>
              <a:t> von alten wie neuen Akten.</a:t>
            </a:r>
            <a:endParaRPr lang="de-CH" sz="2400" dirty="0"/>
          </a:p>
        </p:txBody>
      </p:sp>
    </p:spTree>
    <p:extLst>
      <p:ext uri="{BB962C8B-B14F-4D97-AF65-F5344CB8AC3E}">
        <p14:creationId xmlns:p14="http://schemas.microsoft.com/office/powerpoint/2010/main" val="42520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B8EA81AE-5A96-475E-8741-ADC724C619A6}"/>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B80E89B6-3DBB-4DDC-85A4-37139B5E26D2}"/>
              </a:ext>
            </a:extLst>
          </p:cNvPr>
          <p:cNvSpPr>
            <a:spLocks noGrp="1"/>
          </p:cNvSpPr>
          <p:nvPr>
            <p:ph type="sldNum" sz="quarter" idx="4"/>
          </p:nvPr>
        </p:nvSpPr>
        <p:spPr/>
        <p:txBody>
          <a:bodyPr/>
          <a:lstStyle/>
          <a:p>
            <a:fld id="{64FB6577-2FFB-47F3-AC0B-6DBD14551DD4}" type="slidenum">
              <a:rPr lang="de-CH" smtClean="0"/>
              <a:t>14</a:t>
            </a:fld>
            <a:endParaRPr lang="de-CH"/>
          </a:p>
        </p:txBody>
      </p:sp>
      <p:pic>
        <p:nvPicPr>
          <p:cNvPr id="5" name="Grafik 4">
            <a:extLst>
              <a:ext uri="{FF2B5EF4-FFF2-40B4-BE49-F238E27FC236}">
                <a16:creationId xmlns:a16="http://schemas.microsoft.com/office/drawing/2014/main" xmlns="" id="{407614EF-5962-4531-BC68-19257118B8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345" y="136524"/>
            <a:ext cx="8846468" cy="6121521"/>
          </a:xfrm>
          <a:prstGeom prst="rect">
            <a:avLst/>
          </a:prstGeom>
        </p:spPr>
      </p:pic>
      <p:sp>
        <p:nvSpPr>
          <p:cNvPr id="6" name="Textfeld 5">
            <a:extLst>
              <a:ext uri="{FF2B5EF4-FFF2-40B4-BE49-F238E27FC236}">
                <a16:creationId xmlns:a16="http://schemas.microsoft.com/office/drawing/2014/main" xmlns="" id="{2573A8A1-ECBF-42C9-8B08-42A53851F631}"/>
              </a:ext>
            </a:extLst>
          </p:cNvPr>
          <p:cNvSpPr txBox="1"/>
          <p:nvPr/>
        </p:nvSpPr>
        <p:spPr>
          <a:xfrm>
            <a:off x="9152533" y="4453323"/>
            <a:ext cx="2860122" cy="1815882"/>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An welche «Pfarrherren»</a:t>
            </a:r>
          </a:p>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1" dirty="0">
                <a:solidFill>
                  <a:srgbClr val="002060"/>
                </a:solidFill>
                <a:highlight>
                  <a:srgbClr val="FFFF00"/>
                </a:highlight>
                <a:latin typeface="Calibri" panose="020F0502020204030204"/>
              </a:rPr>
              <a:t>erinnern Sie </a:t>
            </a:r>
          </a:p>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1" dirty="0">
                <a:solidFill>
                  <a:srgbClr val="002060"/>
                </a:solidFill>
                <a:highlight>
                  <a:srgbClr val="FFFF00"/>
                </a:highlight>
                <a:latin typeface="Calibri" panose="020F0502020204030204"/>
              </a:rPr>
              <a:t>sich noch</a:t>
            </a: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a:t>
            </a:r>
          </a:p>
        </p:txBody>
      </p:sp>
      <p:sp>
        <p:nvSpPr>
          <p:cNvPr id="7" name="Textfeld 6">
            <a:extLst>
              <a:ext uri="{FF2B5EF4-FFF2-40B4-BE49-F238E27FC236}">
                <a16:creationId xmlns:a16="http://schemas.microsoft.com/office/drawing/2014/main" xmlns="" id="{BAE4D3A2-9F94-4D0B-B6F9-216B7A1BCD90}"/>
              </a:ext>
            </a:extLst>
          </p:cNvPr>
          <p:cNvSpPr txBox="1"/>
          <p:nvPr/>
        </p:nvSpPr>
        <p:spPr>
          <a:xfrm>
            <a:off x="6288527" y="129021"/>
            <a:ext cx="2710034" cy="610936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800100" lvl="1" indent="-342900">
              <a:buFont typeface="+mj-lt"/>
              <a:buAutoNum type="arabicPeriod"/>
            </a:pPr>
            <a:r>
              <a:rPr lang="de-CH" sz="2300" b="1" dirty="0" err="1"/>
              <a:t>Cattani</a:t>
            </a:r>
            <a:endParaRPr lang="de-CH" sz="2300" b="1" dirty="0"/>
          </a:p>
          <a:p>
            <a:pPr marL="800100" lvl="1" indent="-342900">
              <a:buFont typeface="+mj-lt"/>
              <a:buAutoNum type="arabicPeriod"/>
            </a:pPr>
            <a:r>
              <a:rPr lang="de-CH" sz="2300" b="1" dirty="0"/>
              <a:t>Meier</a:t>
            </a:r>
          </a:p>
          <a:p>
            <a:pPr marL="800100" lvl="1" indent="-342900">
              <a:buFont typeface="+mj-lt"/>
              <a:buAutoNum type="arabicPeriod"/>
            </a:pPr>
            <a:r>
              <a:rPr lang="de-CH" sz="2300" b="1" dirty="0" err="1"/>
              <a:t>Wunderlin</a:t>
            </a:r>
            <a:endParaRPr lang="de-CH" sz="2300" b="1" dirty="0"/>
          </a:p>
          <a:p>
            <a:pPr marL="800100" lvl="1" indent="-342900">
              <a:buFont typeface="+mj-lt"/>
              <a:buAutoNum type="arabicPeriod"/>
            </a:pPr>
            <a:r>
              <a:rPr lang="de-CH" sz="2300" b="1" dirty="0" err="1"/>
              <a:t>Cattani</a:t>
            </a:r>
            <a:endParaRPr lang="de-CH" sz="2300" b="1" dirty="0"/>
          </a:p>
          <a:p>
            <a:pPr marL="800100" lvl="1" indent="-342900">
              <a:buFont typeface="+mj-lt"/>
              <a:buAutoNum type="arabicPeriod"/>
            </a:pPr>
            <a:r>
              <a:rPr lang="de-CH" sz="2300" b="1" dirty="0"/>
              <a:t>Keller</a:t>
            </a:r>
          </a:p>
          <a:p>
            <a:pPr marL="800100" lvl="1" indent="-342900">
              <a:buFont typeface="+mj-lt"/>
              <a:buAutoNum type="arabicPeriod"/>
            </a:pPr>
            <a:r>
              <a:rPr lang="de-CH" sz="2300" b="1" dirty="0"/>
              <a:t>Müller</a:t>
            </a:r>
          </a:p>
          <a:p>
            <a:pPr marL="800100" lvl="1" indent="-342900">
              <a:buFont typeface="+mj-lt"/>
              <a:buAutoNum type="arabicPeriod"/>
            </a:pPr>
            <a:r>
              <a:rPr lang="de-CH" sz="2300" b="1" dirty="0"/>
              <a:t>Näf</a:t>
            </a:r>
          </a:p>
          <a:p>
            <a:pPr marL="800100" lvl="1" indent="-342900">
              <a:buFont typeface="+mj-lt"/>
              <a:buAutoNum type="arabicPeriod"/>
            </a:pPr>
            <a:r>
              <a:rPr lang="de-CH" sz="2300" b="1" dirty="0" err="1"/>
              <a:t>Zubler</a:t>
            </a:r>
            <a:endParaRPr lang="de-CH" sz="2300" b="1" dirty="0"/>
          </a:p>
          <a:p>
            <a:pPr marL="800100" lvl="1" indent="-342900">
              <a:buFont typeface="+mj-lt"/>
              <a:buAutoNum type="arabicPeriod"/>
            </a:pPr>
            <a:r>
              <a:rPr lang="de-CH" sz="2300" b="1" dirty="0"/>
              <a:t>Zoller</a:t>
            </a:r>
          </a:p>
          <a:p>
            <a:pPr marL="800100" lvl="1" indent="-342900">
              <a:buFont typeface="+mj-lt"/>
              <a:buAutoNum type="arabicPeriod"/>
            </a:pPr>
            <a:r>
              <a:rPr lang="de-CH" sz="2300" b="1" dirty="0"/>
              <a:t>Sigg</a:t>
            </a:r>
          </a:p>
          <a:p>
            <a:pPr marL="800100" lvl="1" indent="-342900">
              <a:buFont typeface="+mj-lt"/>
              <a:buAutoNum type="arabicPeriod"/>
            </a:pPr>
            <a:r>
              <a:rPr lang="de-CH" sz="2300" b="1" dirty="0"/>
              <a:t>Meier</a:t>
            </a:r>
          </a:p>
          <a:p>
            <a:pPr marL="800100" lvl="1" indent="-342900">
              <a:buFont typeface="+mj-lt"/>
              <a:buAutoNum type="arabicPeriod"/>
            </a:pPr>
            <a:r>
              <a:rPr lang="de-CH" sz="2300" b="1" dirty="0"/>
              <a:t>Renner</a:t>
            </a:r>
          </a:p>
          <a:p>
            <a:pPr marL="800100" lvl="1" indent="-342900">
              <a:buFont typeface="+mj-lt"/>
              <a:buAutoNum type="arabicPeriod"/>
            </a:pPr>
            <a:r>
              <a:rPr lang="de-CH" sz="2300" b="1" dirty="0"/>
              <a:t>Bissig</a:t>
            </a:r>
          </a:p>
          <a:p>
            <a:pPr marL="800100" lvl="1" indent="-342900">
              <a:buFont typeface="+mj-lt"/>
              <a:buAutoNum type="arabicPeriod"/>
            </a:pPr>
            <a:r>
              <a:rPr lang="de-CH" sz="2300" b="1" dirty="0" err="1"/>
              <a:t>Lippuner</a:t>
            </a:r>
            <a:endParaRPr lang="de-CH" sz="2300" b="1" dirty="0"/>
          </a:p>
          <a:p>
            <a:pPr marL="800100" lvl="1" indent="-342900">
              <a:buFont typeface="+mj-lt"/>
              <a:buAutoNum type="arabicPeriod"/>
            </a:pPr>
            <a:r>
              <a:rPr lang="de-CH" sz="2300" b="1" dirty="0" err="1"/>
              <a:t>Häner</a:t>
            </a:r>
            <a:endParaRPr lang="de-CH" sz="2300" b="1" dirty="0"/>
          </a:p>
          <a:p>
            <a:pPr marL="800100" lvl="1" indent="-342900">
              <a:buFont typeface="+mj-lt"/>
              <a:buAutoNum type="arabicPeriod"/>
            </a:pPr>
            <a:r>
              <a:rPr lang="de-CH" sz="2300" b="1" dirty="0" err="1"/>
              <a:t>Aerni</a:t>
            </a:r>
            <a:endParaRPr lang="de-CH" sz="2300" b="1" dirty="0"/>
          </a:p>
          <a:p>
            <a:pPr marL="800100" lvl="1" indent="-342900">
              <a:buFont typeface="+mj-lt"/>
              <a:buAutoNum type="arabicPeriod"/>
            </a:pPr>
            <a:r>
              <a:rPr lang="de-CH" sz="2300" b="1" dirty="0"/>
              <a:t>Yammani</a:t>
            </a:r>
          </a:p>
        </p:txBody>
      </p:sp>
      <p:pic>
        <p:nvPicPr>
          <p:cNvPr id="9" name="Grafik 8">
            <a:extLst>
              <a:ext uri="{FF2B5EF4-FFF2-40B4-BE49-F238E27FC236}">
                <a16:creationId xmlns:a16="http://schemas.microsoft.com/office/drawing/2014/main" xmlns="" id="{036B95E2-3792-4E1A-8C57-5266C2743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0565" y="110722"/>
            <a:ext cx="2882090" cy="4293483"/>
          </a:xfrm>
          <a:prstGeom prst="rect">
            <a:avLst/>
          </a:prstGeom>
        </p:spPr>
      </p:pic>
    </p:spTree>
    <p:extLst>
      <p:ext uri="{BB962C8B-B14F-4D97-AF65-F5344CB8AC3E}">
        <p14:creationId xmlns:p14="http://schemas.microsoft.com/office/powerpoint/2010/main" val="267340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8E7631B8-838A-41B3-A4B5-63423AC0B72C}"/>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47AF19A8-341B-4F86-8BEA-C9C977B107A2}"/>
              </a:ext>
            </a:extLst>
          </p:cNvPr>
          <p:cNvSpPr>
            <a:spLocks noGrp="1"/>
          </p:cNvSpPr>
          <p:nvPr>
            <p:ph type="sldNum" sz="quarter" idx="4"/>
          </p:nvPr>
        </p:nvSpPr>
        <p:spPr/>
        <p:txBody>
          <a:bodyPr/>
          <a:lstStyle/>
          <a:p>
            <a:fld id="{64FB6577-2FFB-47F3-AC0B-6DBD14551DD4}" type="slidenum">
              <a:rPr lang="de-CH" smtClean="0"/>
              <a:t>15</a:t>
            </a:fld>
            <a:endParaRPr lang="de-CH"/>
          </a:p>
        </p:txBody>
      </p:sp>
      <p:sp>
        <p:nvSpPr>
          <p:cNvPr id="7" name="Rechteck 6">
            <a:extLst>
              <a:ext uri="{FF2B5EF4-FFF2-40B4-BE49-F238E27FC236}">
                <a16:creationId xmlns:a16="http://schemas.microsoft.com/office/drawing/2014/main" xmlns="" id="{26CACA62-9D9F-4915-B008-636A8077D192}"/>
              </a:ext>
            </a:extLst>
          </p:cNvPr>
          <p:cNvSpPr/>
          <p:nvPr/>
        </p:nvSpPr>
        <p:spPr>
          <a:xfrm>
            <a:off x="1441718" y="327410"/>
            <a:ext cx="5070390" cy="600164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de-CH" sz="2400" dirty="0"/>
              <a:t>01	</a:t>
            </a:r>
            <a:r>
              <a:rPr lang="de-CH" sz="2400" dirty="0" err="1"/>
              <a:t>Verkündbuch</a:t>
            </a:r>
            <a:r>
              <a:rPr lang="de-CH" sz="2400" dirty="0"/>
              <a:t> 1874-1879</a:t>
            </a:r>
          </a:p>
          <a:p>
            <a:r>
              <a:rPr lang="de-CH" sz="2400" dirty="0"/>
              <a:t>02	</a:t>
            </a:r>
            <a:r>
              <a:rPr lang="de-CH" sz="2400" dirty="0" err="1"/>
              <a:t>Verkündbuch</a:t>
            </a:r>
            <a:r>
              <a:rPr lang="de-CH" sz="2400" dirty="0"/>
              <a:t> 1879-1888</a:t>
            </a:r>
          </a:p>
          <a:p>
            <a:r>
              <a:rPr lang="de-CH" sz="2400" dirty="0"/>
              <a:t>03	</a:t>
            </a:r>
            <a:r>
              <a:rPr lang="de-CH" sz="2400" dirty="0" err="1"/>
              <a:t>Verkündbuch</a:t>
            </a:r>
            <a:r>
              <a:rPr lang="de-CH" sz="2400" dirty="0"/>
              <a:t> 1888-1892</a:t>
            </a:r>
          </a:p>
          <a:p>
            <a:r>
              <a:rPr lang="de-CH" sz="2400" dirty="0"/>
              <a:t>04	</a:t>
            </a:r>
            <a:r>
              <a:rPr lang="de-CH" sz="2400" dirty="0" err="1"/>
              <a:t>Verkündbuch</a:t>
            </a:r>
            <a:r>
              <a:rPr lang="de-CH" sz="2400" dirty="0"/>
              <a:t> 1892-1894</a:t>
            </a:r>
          </a:p>
          <a:p>
            <a:r>
              <a:rPr lang="de-CH" sz="2400" dirty="0"/>
              <a:t>05	</a:t>
            </a:r>
            <a:r>
              <a:rPr lang="de-CH" sz="2400" dirty="0" err="1"/>
              <a:t>Verkündbuch</a:t>
            </a:r>
            <a:r>
              <a:rPr lang="de-CH" sz="2400" dirty="0"/>
              <a:t> 1895-1900 (fehlt)</a:t>
            </a:r>
          </a:p>
          <a:p>
            <a:r>
              <a:rPr lang="de-CH" sz="2400" dirty="0"/>
              <a:t>06	</a:t>
            </a:r>
            <a:r>
              <a:rPr lang="de-CH" sz="2400" dirty="0" err="1"/>
              <a:t>Verkündbuch</a:t>
            </a:r>
            <a:r>
              <a:rPr lang="de-CH" sz="2400" dirty="0"/>
              <a:t> 1901-1904</a:t>
            </a:r>
          </a:p>
          <a:p>
            <a:r>
              <a:rPr lang="de-CH" sz="2400" dirty="0"/>
              <a:t>07	</a:t>
            </a:r>
            <a:r>
              <a:rPr lang="de-CH" sz="2400" dirty="0" err="1"/>
              <a:t>Verkündbuch</a:t>
            </a:r>
            <a:r>
              <a:rPr lang="de-CH" sz="2400" dirty="0"/>
              <a:t> 1904-1912</a:t>
            </a:r>
          </a:p>
          <a:p>
            <a:r>
              <a:rPr lang="de-CH" sz="2400" dirty="0"/>
              <a:t>08	</a:t>
            </a:r>
            <a:r>
              <a:rPr lang="de-CH" sz="2400" dirty="0" err="1"/>
              <a:t>Verkündbuch</a:t>
            </a:r>
            <a:r>
              <a:rPr lang="de-CH" sz="2400" dirty="0"/>
              <a:t> 1913-1916 (fehlt)</a:t>
            </a:r>
          </a:p>
          <a:p>
            <a:r>
              <a:rPr lang="de-CH" sz="2400" dirty="0"/>
              <a:t>09	</a:t>
            </a:r>
            <a:r>
              <a:rPr lang="de-CH" sz="2400" dirty="0" err="1"/>
              <a:t>Verkündbuch</a:t>
            </a:r>
            <a:r>
              <a:rPr lang="de-CH" sz="2400" dirty="0"/>
              <a:t> 1917-1921</a:t>
            </a:r>
          </a:p>
          <a:p>
            <a:r>
              <a:rPr lang="de-CH" sz="2400" dirty="0"/>
              <a:t>10	</a:t>
            </a:r>
            <a:r>
              <a:rPr lang="de-CH" sz="2400" dirty="0" err="1"/>
              <a:t>Verkündbuch</a:t>
            </a:r>
            <a:r>
              <a:rPr lang="de-CH" sz="2400" dirty="0"/>
              <a:t> 1921-1925</a:t>
            </a:r>
          </a:p>
          <a:p>
            <a:r>
              <a:rPr lang="de-CH" sz="2400" dirty="0"/>
              <a:t>11	</a:t>
            </a:r>
            <a:r>
              <a:rPr lang="de-CH" sz="2400" dirty="0" err="1"/>
              <a:t>Verkündbuch</a:t>
            </a:r>
            <a:r>
              <a:rPr lang="de-CH" sz="2400" dirty="0"/>
              <a:t> 1925-1939</a:t>
            </a:r>
          </a:p>
          <a:p>
            <a:r>
              <a:rPr lang="de-CH" sz="2400" dirty="0"/>
              <a:t>12	</a:t>
            </a:r>
            <a:r>
              <a:rPr lang="de-CH" sz="2400" dirty="0" err="1"/>
              <a:t>Verkündbuch</a:t>
            </a:r>
            <a:r>
              <a:rPr lang="de-CH" sz="2400" dirty="0"/>
              <a:t> 1939-1958 (fehlt)</a:t>
            </a:r>
          </a:p>
          <a:p>
            <a:r>
              <a:rPr lang="de-CH" sz="2400" dirty="0"/>
              <a:t>13	</a:t>
            </a:r>
            <a:r>
              <a:rPr lang="de-CH" sz="2400" dirty="0" err="1"/>
              <a:t>Verkündbuch</a:t>
            </a:r>
            <a:r>
              <a:rPr lang="de-CH" sz="2400" dirty="0"/>
              <a:t> 1958-1960</a:t>
            </a:r>
          </a:p>
          <a:p>
            <a:r>
              <a:rPr lang="de-CH" sz="2400" dirty="0"/>
              <a:t>14	Predigtbuch 1956-1961</a:t>
            </a:r>
          </a:p>
          <a:p>
            <a:r>
              <a:rPr lang="de-CH" sz="2400" dirty="0"/>
              <a:t>15	Predigtbuch 1961-1970</a:t>
            </a:r>
          </a:p>
          <a:p>
            <a:r>
              <a:rPr lang="de-CH" sz="2400" dirty="0"/>
              <a:t>16	Predigtbuch 1970-1979</a:t>
            </a:r>
          </a:p>
        </p:txBody>
      </p:sp>
      <p:pic>
        <p:nvPicPr>
          <p:cNvPr id="9" name="Grafik 8" descr="C:\Users\CMKunz\Pictures\Pfarrei Mühlau\DSC_0582.JPG">
            <a:extLst>
              <a:ext uri="{FF2B5EF4-FFF2-40B4-BE49-F238E27FC236}">
                <a16:creationId xmlns:a16="http://schemas.microsoft.com/office/drawing/2014/main" xmlns="" id="{FD9E1D3D-A074-44D4-A57F-2CAD43530F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7362" y="318092"/>
            <a:ext cx="5325762" cy="6001643"/>
          </a:xfrm>
          <a:prstGeom prst="rect">
            <a:avLst/>
          </a:prstGeom>
          <a:noFill/>
          <a:ln>
            <a:noFill/>
          </a:ln>
        </p:spPr>
      </p:pic>
      <p:sp>
        <p:nvSpPr>
          <p:cNvPr id="8" name="Rechteck 7">
            <a:extLst>
              <a:ext uri="{FF2B5EF4-FFF2-40B4-BE49-F238E27FC236}">
                <a16:creationId xmlns:a16="http://schemas.microsoft.com/office/drawing/2014/main" xmlns="" id="{968DD28A-10D1-4120-AC6E-0E4F2E084CE3}"/>
              </a:ext>
            </a:extLst>
          </p:cNvPr>
          <p:cNvSpPr/>
          <p:nvPr/>
        </p:nvSpPr>
        <p:spPr>
          <a:xfrm rot="16200000">
            <a:off x="-1551265" y="2688278"/>
            <a:ext cx="4394729" cy="523220"/>
          </a:xfrm>
          <a:prstGeom prst="rect">
            <a:avLst/>
          </a:prstGeom>
          <a:solidFill>
            <a:srgbClr val="FFFF00"/>
          </a:solidFill>
        </p:spPr>
        <p:txBody>
          <a:bodyPr wrap="none">
            <a:spAutoFit/>
          </a:bodyPr>
          <a:lstStyle/>
          <a:p>
            <a:r>
              <a:rPr lang="de-CH" sz="2800" b="1" dirty="0" err="1"/>
              <a:t>Verkünd</a:t>
            </a:r>
            <a:r>
              <a:rPr lang="de-CH" sz="2800" b="1" dirty="0"/>
              <a:t>- und Predigtbücher</a:t>
            </a:r>
          </a:p>
        </p:txBody>
      </p:sp>
    </p:spTree>
    <p:extLst>
      <p:ext uri="{BB962C8B-B14F-4D97-AF65-F5344CB8AC3E}">
        <p14:creationId xmlns:p14="http://schemas.microsoft.com/office/powerpoint/2010/main" val="100626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797D0229-F7C6-470F-BC8F-5D3EF21A223D}"/>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0261F67B-86A6-42DF-A643-9A189071E2D5}"/>
              </a:ext>
            </a:extLst>
          </p:cNvPr>
          <p:cNvSpPr>
            <a:spLocks noGrp="1"/>
          </p:cNvSpPr>
          <p:nvPr>
            <p:ph type="sldNum" sz="quarter" idx="4"/>
          </p:nvPr>
        </p:nvSpPr>
        <p:spPr/>
        <p:txBody>
          <a:bodyPr/>
          <a:lstStyle/>
          <a:p>
            <a:fld id="{64FB6577-2FFB-47F3-AC0B-6DBD14551DD4}" type="slidenum">
              <a:rPr lang="de-CH" smtClean="0"/>
              <a:t>16</a:t>
            </a:fld>
            <a:endParaRPr lang="de-CH"/>
          </a:p>
        </p:txBody>
      </p:sp>
      <p:pic>
        <p:nvPicPr>
          <p:cNvPr id="5" name="Grafik 4">
            <a:extLst>
              <a:ext uri="{FF2B5EF4-FFF2-40B4-BE49-F238E27FC236}">
                <a16:creationId xmlns:a16="http://schemas.microsoft.com/office/drawing/2014/main" xmlns="" id="{A25BD597-48D6-48C1-9E7A-9F3E4DDDED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323" y="809110"/>
            <a:ext cx="5543557" cy="3721233"/>
          </a:xfrm>
          <a:prstGeom prst="rect">
            <a:avLst/>
          </a:prstGeom>
        </p:spPr>
      </p:pic>
      <p:pic>
        <p:nvPicPr>
          <p:cNvPr id="7" name="Grafik 6">
            <a:extLst>
              <a:ext uri="{FF2B5EF4-FFF2-40B4-BE49-F238E27FC236}">
                <a16:creationId xmlns:a16="http://schemas.microsoft.com/office/drawing/2014/main" xmlns="" id="{2F221766-80ED-4526-AAEE-4B92BC463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122" y="761251"/>
            <a:ext cx="5432298" cy="3769092"/>
          </a:xfrm>
          <a:prstGeom prst="rect">
            <a:avLst/>
          </a:prstGeom>
        </p:spPr>
      </p:pic>
      <p:sp>
        <p:nvSpPr>
          <p:cNvPr id="8" name="Textfeld 7">
            <a:extLst>
              <a:ext uri="{FF2B5EF4-FFF2-40B4-BE49-F238E27FC236}">
                <a16:creationId xmlns:a16="http://schemas.microsoft.com/office/drawing/2014/main" xmlns="" id="{07411A44-D995-44A4-9C4C-054E813D86FA}"/>
              </a:ext>
            </a:extLst>
          </p:cNvPr>
          <p:cNvSpPr txBox="1"/>
          <p:nvPr/>
        </p:nvSpPr>
        <p:spPr>
          <a:xfrm>
            <a:off x="195323" y="5167505"/>
            <a:ext cx="1172833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Archive sind das Gedächtnis vieler Generationen, Familien und Menschen über Jahrhunderte hinweg!</a:t>
            </a:r>
          </a:p>
        </p:txBody>
      </p:sp>
    </p:spTree>
    <p:extLst>
      <p:ext uri="{BB962C8B-B14F-4D97-AF65-F5344CB8AC3E}">
        <p14:creationId xmlns:p14="http://schemas.microsoft.com/office/powerpoint/2010/main" val="9752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A8062681-8BD9-4208-8F6B-49898A70AACC}"/>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DA3B50EA-8BA2-48BB-BFC6-1F8D43929F4C}"/>
              </a:ext>
            </a:extLst>
          </p:cNvPr>
          <p:cNvSpPr>
            <a:spLocks noGrp="1"/>
          </p:cNvSpPr>
          <p:nvPr>
            <p:ph type="sldNum" sz="quarter" idx="4"/>
          </p:nvPr>
        </p:nvSpPr>
        <p:spPr/>
        <p:txBody>
          <a:bodyPr/>
          <a:lstStyle/>
          <a:p>
            <a:fld id="{64FB6577-2FFB-47F3-AC0B-6DBD14551DD4}" type="slidenum">
              <a:rPr lang="de-CH" smtClean="0"/>
              <a:t>17</a:t>
            </a:fld>
            <a:endParaRPr lang="de-CH"/>
          </a:p>
        </p:txBody>
      </p:sp>
      <p:pic>
        <p:nvPicPr>
          <p:cNvPr id="5" name="Grafik 4">
            <a:extLst>
              <a:ext uri="{FF2B5EF4-FFF2-40B4-BE49-F238E27FC236}">
                <a16:creationId xmlns:a16="http://schemas.microsoft.com/office/drawing/2014/main" xmlns="" id="{77C7DA4E-9112-4BF1-B07E-14270F2A73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53" y="129021"/>
            <a:ext cx="7758919" cy="5599004"/>
          </a:xfrm>
          <a:prstGeom prst="rect">
            <a:avLst/>
          </a:prstGeom>
        </p:spPr>
      </p:pic>
      <p:graphicFrame>
        <p:nvGraphicFramePr>
          <p:cNvPr id="9" name="Tabelle 8">
            <a:extLst>
              <a:ext uri="{FF2B5EF4-FFF2-40B4-BE49-F238E27FC236}">
                <a16:creationId xmlns:a16="http://schemas.microsoft.com/office/drawing/2014/main" xmlns="" id="{16357083-D287-4311-8295-A10AE4FC9DC3}"/>
              </a:ext>
            </a:extLst>
          </p:cNvPr>
          <p:cNvGraphicFramePr>
            <a:graphicFrameLocks noGrp="1"/>
          </p:cNvGraphicFramePr>
          <p:nvPr>
            <p:extLst>
              <p:ext uri="{D42A27DB-BD31-4B8C-83A1-F6EECF244321}">
                <p14:modId xmlns:p14="http://schemas.microsoft.com/office/powerpoint/2010/main" val="1161922674"/>
              </p:ext>
            </p:extLst>
          </p:nvPr>
        </p:nvGraphicFramePr>
        <p:xfrm>
          <a:off x="97453" y="2378710"/>
          <a:ext cx="4633688" cy="3977640"/>
        </p:xfrm>
        <a:graphic>
          <a:graphicData uri="http://schemas.openxmlformats.org/drawingml/2006/table">
            <a:tbl>
              <a:tblPr firstRow="1" bandRow="1">
                <a:tableStyleId>{D113A9D2-9D6B-4929-AA2D-F23B5EE8CBE7}</a:tableStyleId>
              </a:tblPr>
              <a:tblGrid>
                <a:gridCol w="2316844">
                  <a:extLst>
                    <a:ext uri="{9D8B030D-6E8A-4147-A177-3AD203B41FA5}">
                      <a16:colId xmlns:a16="http://schemas.microsoft.com/office/drawing/2014/main" xmlns="" val="1108017668"/>
                    </a:ext>
                  </a:extLst>
                </a:gridCol>
                <a:gridCol w="2316844">
                  <a:extLst>
                    <a:ext uri="{9D8B030D-6E8A-4147-A177-3AD203B41FA5}">
                      <a16:colId xmlns:a16="http://schemas.microsoft.com/office/drawing/2014/main" xmlns="" val="1977170589"/>
                    </a:ext>
                  </a:extLst>
                </a:gridCol>
              </a:tblGrid>
              <a:tr h="370840">
                <a:tc>
                  <a:txBody>
                    <a:bodyPr/>
                    <a:lstStyle/>
                    <a:p>
                      <a:r>
                        <a:rPr lang="de-CH" dirty="0" err="1"/>
                        <a:t>Obitus</a:t>
                      </a:r>
                      <a:endParaRPr lang="de-CH" dirty="0"/>
                    </a:p>
                  </a:txBody>
                  <a:tcPr/>
                </a:tc>
                <a:tc>
                  <a:txBody>
                    <a:bodyPr/>
                    <a:lstStyle/>
                    <a:p>
                      <a:r>
                        <a:rPr lang="de-CH" dirty="0"/>
                        <a:t>gestorben, Tod</a:t>
                      </a:r>
                    </a:p>
                  </a:txBody>
                  <a:tcPr/>
                </a:tc>
                <a:extLst>
                  <a:ext uri="{0D108BD9-81ED-4DB2-BD59-A6C34878D82A}">
                    <a16:rowId xmlns:a16="http://schemas.microsoft.com/office/drawing/2014/main" xmlns="" val="2377686378"/>
                  </a:ext>
                </a:extLst>
              </a:tr>
              <a:tr h="370840">
                <a:tc>
                  <a:txBody>
                    <a:bodyPr/>
                    <a:lstStyle/>
                    <a:p>
                      <a:r>
                        <a:rPr lang="de-CH" dirty="0" err="1"/>
                        <a:t>sepultura</a:t>
                      </a:r>
                      <a:endParaRPr lang="de-CH" dirty="0"/>
                    </a:p>
                  </a:txBody>
                  <a:tcPr/>
                </a:tc>
                <a:tc>
                  <a:txBody>
                    <a:bodyPr/>
                    <a:lstStyle/>
                    <a:p>
                      <a:r>
                        <a:rPr lang="de-CH" dirty="0"/>
                        <a:t>Begräbnis</a:t>
                      </a:r>
                    </a:p>
                  </a:txBody>
                  <a:tcPr/>
                </a:tc>
                <a:extLst>
                  <a:ext uri="{0D108BD9-81ED-4DB2-BD59-A6C34878D82A}">
                    <a16:rowId xmlns:a16="http://schemas.microsoft.com/office/drawing/2014/main" xmlns="" val="3534548847"/>
                  </a:ext>
                </a:extLst>
              </a:tr>
              <a:tr h="370840">
                <a:tc>
                  <a:txBody>
                    <a:bodyPr/>
                    <a:lstStyle/>
                    <a:p>
                      <a:r>
                        <a:rPr lang="de-CH" dirty="0" err="1"/>
                        <a:t>annus</a:t>
                      </a:r>
                      <a:r>
                        <a:rPr lang="de-CH" dirty="0"/>
                        <a:t>, </a:t>
                      </a:r>
                      <a:r>
                        <a:rPr lang="de-CH" dirty="0" err="1"/>
                        <a:t>mensis</a:t>
                      </a:r>
                      <a:r>
                        <a:rPr lang="de-CH" dirty="0"/>
                        <a:t>, </a:t>
                      </a:r>
                    </a:p>
                    <a:p>
                      <a:r>
                        <a:rPr lang="de-CH" dirty="0"/>
                        <a:t>dies, </a:t>
                      </a:r>
                      <a:r>
                        <a:rPr lang="de-CH" dirty="0" err="1"/>
                        <a:t>hora</a:t>
                      </a:r>
                      <a:endParaRPr lang="de-CH" dirty="0"/>
                    </a:p>
                  </a:txBody>
                  <a:tcPr/>
                </a:tc>
                <a:tc>
                  <a:txBody>
                    <a:bodyPr/>
                    <a:lstStyle/>
                    <a:p>
                      <a:r>
                        <a:rPr lang="de-CH" dirty="0"/>
                        <a:t>Jahr, Monat, </a:t>
                      </a:r>
                    </a:p>
                    <a:p>
                      <a:r>
                        <a:rPr lang="de-CH" dirty="0"/>
                        <a:t>Tag, Stunde</a:t>
                      </a:r>
                    </a:p>
                  </a:txBody>
                  <a:tcPr/>
                </a:tc>
                <a:extLst>
                  <a:ext uri="{0D108BD9-81ED-4DB2-BD59-A6C34878D82A}">
                    <a16:rowId xmlns:a16="http://schemas.microsoft.com/office/drawing/2014/main" xmlns="" val="829219471"/>
                  </a:ext>
                </a:extLst>
              </a:tr>
              <a:tr h="370840">
                <a:tc>
                  <a:txBody>
                    <a:bodyPr/>
                    <a:lstStyle/>
                    <a:p>
                      <a:r>
                        <a:rPr lang="de-CH" dirty="0" err="1"/>
                        <a:t>defuncti</a:t>
                      </a:r>
                      <a:r>
                        <a:rPr lang="de-CH" dirty="0"/>
                        <a:t>/</a:t>
                      </a:r>
                      <a:r>
                        <a:rPr lang="de-CH" dirty="0" err="1"/>
                        <a:t>defunctus</a:t>
                      </a:r>
                      <a:endParaRPr lang="de-CH" dirty="0"/>
                    </a:p>
                  </a:txBody>
                  <a:tcPr/>
                </a:tc>
                <a:tc>
                  <a:txBody>
                    <a:bodyPr/>
                    <a:lstStyle/>
                    <a:p>
                      <a:r>
                        <a:rPr lang="de-CH" dirty="0"/>
                        <a:t>der Verstorbene</a:t>
                      </a:r>
                    </a:p>
                  </a:txBody>
                  <a:tcPr/>
                </a:tc>
                <a:extLst>
                  <a:ext uri="{0D108BD9-81ED-4DB2-BD59-A6C34878D82A}">
                    <a16:rowId xmlns:a16="http://schemas.microsoft.com/office/drawing/2014/main" xmlns="" val="227299826"/>
                  </a:ext>
                </a:extLst>
              </a:tr>
              <a:tr h="370840">
                <a:tc>
                  <a:txBody>
                    <a:bodyPr/>
                    <a:lstStyle/>
                    <a:p>
                      <a:r>
                        <a:rPr lang="de-CH" dirty="0" err="1"/>
                        <a:t>nomen</a:t>
                      </a:r>
                      <a:r>
                        <a:rPr lang="de-CH" dirty="0"/>
                        <a:t> et </a:t>
                      </a:r>
                      <a:r>
                        <a:rPr lang="de-CH" dirty="0" err="1"/>
                        <a:t>cognomen</a:t>
                      </a:r>
                      <a:endParaRPr lang="de-CH" dirty="0"/>
                    </a:p>
                  </a:txBody>
                  <a:tcPr/>
                </a:tc>
                <a:tc>
                  <a:txBody>
                    <a:bodyPr/>
                    <a:lstStyle/>
                    <a:p>
                      <a:r>
                        <a:rPr lang="de-CH" dirty="0"/>
                        <a:t>Name und Vorname</a:t>
                      </a:r>
                    </a:p>
                  </a:txBody>
                  <a:tcPr/>
                </a:tc>
                <a:extLst>
                  <a:ext uri="{0D108BD9-81ED-4DB2-BD59-A6C34878D82A}">
                    <a16:rowId xmlns:a16="http://schemas.microsoft.com/office/drawing/2014/main" xmlns="" val="412965671"/>
                  </a:ext>
                </a:extLst>
              </a:tr>
              <a:tr h="370840">
                <a:tc>
                  <a:txBody>
                    <a:bodyPr/>
                    <a:lstStyle/>
                    <a:p>
                      <a:r>
                        <a:rPr lang="de-CH" dirty="0" err="1"/>
                        <a:t>communitas</a:t>
                      </a:r>
                      <a:endParaRPr lang="de-CH" dirty="0"/>
                    </a:p>
                  </a:txBody>
                  <a:tcPr/>
                </a:tc>
                <a:tc>
                  <a:txBody>
                    <a:bodyPr/>
                    <a:lstStyle/>
                    <a:p>
                      <a:r>
                        <a:rPr lang="de-CH" dirty="0"/>
                        <a:t>Gemeinde</a:t>
                      </a:r>
                    </a:p>
                  </a:txBody>
                  <a:tcPr/>
                </a:tc>
                <a:extLst>
                  <a:ext uri="{0D108BD9-81ED-4DB2-BD59-A6C34878D82A}">
                    <a16:rowId xmlns:a16="http://schemas.microsoft.com/office/drawing/2014/main" xmlns="" val="451272850"/>
                  </a:ext>
                </a:extLst>
              </a:tr>
              <a:tr h="370840">
                <a:tc>
                  <a:txBody>
                    <a:bodyPr/>
                    <a:lstStyle/>
                    <a:p>
                      <a:r>
                        <a:rPr lang="de-CH" dirty="0" err="1"/>
                        <a:t>domicilium</a:t>
                      </a:r>
                      <a:endParaRPr lang="de-CH" dirty="0"/>
                    </a:p>
                  </a:txBody>
                  <a:tcPr/>
                </a:tc>
                <a:tc>
                  <a:txBody>
                    <a:bodyPr/>
                    <a:lstStyle/>
                    <a:p>
                      <a:r>
                        <a:rPr lang="de-CH" dirty="0"/>
                        <a:t>Wohnort</a:t>
                      </a:r>
                    </a:p>
                  </a:txBody>
                  <a:tcPr/>
                </a:tc>
                <a:extLst>
                  <a:ext uri="{0D108BD9-81ED-4DB2-BD59-A6C34878D82A}">
                    <a16:rowId xmlns:a16="http://schemas.microsoft.com/office/drawing/2014/main" xmlns="" val="2049390135"/>
                  </a:ext>
                </a:extLst>
              </a:tr>
              <a:tr h="370840">
                <a:tc>
                  <a:txBody>
                    <a:bodyPr/>
                    <a:lstStyle/>
                    <a:p>
                      <a:r>
                        <a:rPr lang="de-CH" dirty="0" err="1"/>
                        <a:t>nativitatis</a:t>
                      </a:r>
                      <a:endParaRPr lang="de-CH" dirty="0"/>
                    </a:p>
                  </a:txBody>
                  <a:tcPr/>
                </a:tc>
                <a:tc>
                  <a:txBody>
                    <a:bodyPr/>
                    <a:lstStyle/>
                    <a:p>
                      <a:r>
                        <a:rPr lang="de-CH" dirty="0"/>
                        <a:t>Geburt, geboren am</a:t>
                      </a:r>
                    </a:p>
                  </a:txBody>
                  <a:tcPr/>
                </a:tc>
                <a:extLst>
                  <a:ext uri="{0D108BD9-81ED-4DB2-BD59-A6C34878D82A}">
                    <a16:rowId xmlns:a16="http://schemas.microsoft.com/office/drawing/2014/main" xmlns="" val="2471396102"/>
                  </a:ext>
                </a:extLst>
              </a:tr>
              <a:tr h="370840">
                <a:tc>
                  <a:txBody>
                    <a:bodyPr/>
                    <a:lstStyle/>
                    <a:p>
                      <a:r>
                        <a:rPr lang="de-CH" dirty="0" err="1"/>
                        <a:t>parentes</a:t>
                      </a:r>
                      <a:endParaRPr lang="de-CH" dirty="0"/>
                    </a:p>
                  </a:txBody>
                  <a:tcPr/>
                </a:tc>
                <a:tc>
                  <a:txBody>
                    <a:bodyPr/>
                    <a:lstStyle/>
                    <a:p>
                      <a:r>
                        <a:rPr lang="de-CH" dirty="0"/>
                        <a:t>Eltern</a:t>
                      </a:r>
                    </a:p>
                  </a:txBody>
                  <a:tcPr/>
                </a:tc>
                <a:extLst>
                  <a:ext uri="{0D108BD9-81ED-4DB2-BD59-A6C34878D82A}">
                    <a16:rowId xmlns:a16="http://schemas.microsoft.com/office/drawing/2014/main" xmlns="" val="2839268077"/>
                  </a:ext>
                </a:extLst>
              </a:tr>
              <a:tr h="370840">
                <a:tc>
                  <a:txBody>
                    <a:bodyPr/>
                    <a:lstStyle/>
                    <a:p>
                      <a:r>
                        <a:rPr lang="de-CH" dirty="0" err="1"/>
                        <a:t>notamina</a:t>
                      </a:r>
                      <a:endParaRPr lang="de-CH" dirty="0"/>
                    </a:p>
                  </a:txBody>
                  <a:tcPr/>
                </a:tc>
                <a:tc>
                  <a:txBody>
                    <a:bodyPr/>
                    <a:lstStyle/>
                    <a:p>
                      <a:r>
                        <a:rPr lang="de-CH" dirty="0"/>
                        <a:t>Anmerkungen</a:t>
                      </a:r>
                    </a:p>
                  </a:txBody>
                  <a:tcPr/>
                </a:tc>
                <a:extLst>
                  <a:ext uri="{0D108BD9-81ED-4DB2-BD59-A6C34878D82A}">
                    <a16:rowId xmlns:a16="http://schemas.microsoft.com/office/drawing/2014/main" xmlns="" val="2200288334"/>
                  </a:ext>
                </a:extLst>
              </a:tr>
            </a:tbl>
          </a:graphicData>
        </a:graphic>
      </p:graphicFrame>
      <p:sp>
        <p:nvSpPr>
          <p:cNvPr id="10" name="Textfeld 9">
            <a:extLst>
              <a:ext uri="{FF2B5EF4-FFF2-40B4-BE49-F238E27FC236}">
                <a16:creationId xmlns:a16="http://schemas.microsoft.com/office/drawing/2014/main" xmlns="" id="{4E43B322-2D10-4EBC-8C90-B058D57CC4CD}"/>
              </a:ext>
            </a:extLst>
          </p:cNvPr>
          <p:cNvSpPr txBox="1"/>
          <p:nvPr/>
        </p:nvSpPr>
        <p:spPr>
          <a:xfrm>
            <a:off x="8868383" y="248283"/>
            <a:ext cx="22276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Anno 1880</a:t>
            </a:r>
          </a:p>
        </p:txBody>
      </p:sp>
      <p:pic>
        <p:nvPicPr>
          <p:cNvPr id="7" name="Grafik 6">
            <a:extLst>
              <a:ext uri="{FF2B5EF4-FFF2-40B4-BE49-F238E27FC236}">
                <a16:creationId xmlns:a16="http://schemas.microsoft.com/office/drawing/2014/main" xmlns="" id="{185D7198-59F4-4160-BDE1-7152139F5B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992" y="803667"/>
            <a:ext cx="8827008" cy="5925312"/>
          </a:xfrm>
          <a:prstGeom prst="rect">
            <a:avLst/>
          </a:prstGeom>
        </p:spPr>
      </p:pic>
    </p:spTree>
    <p:extLst>
      <p:ext uri="{BB962C8B-B14F-4D97-AF65-F5344CB8AC3E}">
        <p14:creationId xmlns:p14="http://schemas.microsoft.com/office/powerpoint/2010/main" val="91376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797D0229-F7C6-470F-BC8F-5D3EF21A223D}"/>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0261F67B-86A6-42DF-A643-9A189071E2D5}"/>
              </a:ext>
            </a:extLst>
          </p:cNvPr>
          <p:cNvSpPr>
            <a:spLocks noGrp="1"/>
          </p:cNvSpPr>
          <p:nvPr>
            <p:ph type="sldNum" sz="quarter" idx="4"/>
          </p:nvPr>
        </p:nvSpPr>
        <p:spPr/>
        <p:txBody>
          <a:bodyPr/>
          <a:lstStyle/>
          <a:p>
            <a:fld id="{64FB6577-2FFB-47F3-AC0B-6DBD14551DD4}" type="slidenum">
              <a:rPr lang="de-CH" smtClean="0"/>
              <a:t>18</a:t>
            </a:fld>
            <a:endParaRPr lang="de-CH"/>
          </a:p>
        </p:txBody>
      </p:sp>
      <p:sp>
        <p:nvSpPr>
          <p:cNvPr id="4" name="Textfeld 3">
            <a:extLst>
              <a:ext uri="{FF2B5EF4-FFF2-40B4-BE49-F238E27FC236}">
                <a16:creationId xmlns:a16="http://schemas.microsoft.com/office/drawing/2014/main" xmlns="" id="{B6B20043-80D5-4CCF-8042-093B914AD142}"/>
              </a:ext>
            </a:extLst>
          </p:cNvPr>
          <p:cNvSpPr txBox="1"/>
          <p:nvPr/>
        </p:nvSpPr>
        <p:spPr>
          <a:xfrm>
            <a:off x="0" y="326129"/>
            <a:ext cx="44950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Früheste Urkunde im Archiv!</a:t>
            </a:r>
          </a:p>
        </p:txBody>
      </p:sp>
      <p:pic>
        <p:nvPicPr>
          <p:cNvPr id="8" name="Grafik 7">
            <a:extLst>
              <a:ext uri="{FF2B5EF4-FFF2-40B4-BE49-F238E27FC236}">
                <a16:creationId xmlns:a16="http://schemas.microsoft.com/office/drawing/2014/main" xmlns="" id="{2301121B-4950-4233-AB0B-0596F118255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274" t="11581" r="5974" b="13832"/>
          <a:stretch/>
        </p:blipFill>
        <p:spPr>
          <a:xfrm>
            <a:off x="66703" y="1324947"/>
            <a:ext cx="6058102" cy="4838754"/>
          </a:xfrm>
          <a:prstGeom prst="rect">
            <a:avLst/>
          </a:prstGeom>
        </p:spPr>
      </p:pic>
      <p:sp>
        <p:nvSpPr>
          <p:cNvPr id="9" name="Textfeld 8">
            <a:extLst>
              <a:ext uri="{FF2B5EF4-FFF2-40B4-BE49-F238E27FC236}">
                <a16:creationId xmlns:a16="http://schemas.microsoft.com/office/drawing/2014/main" xmlns="" id="{2E8BDC99-592F-4338-8DA0-E37816624962}"/>
              </a:ext>
            </a:extLst>
          </p:cNvPr>
          <p:cNvSpPr txBox="1"/>
          <p:nvPr/>
        </p:nvSpPr>
        <p:spPr>
          <a:xfrm>
            <a:off x="6537739" y="1296541"/>
            <a:ext cx="5536073" cy="484748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de-CH" sz="2900" b="1" dirty="0"/>
              <a:t>Im Jahr Christi des Herren 1662</a:t>
            </a:r>
          </a:p>
          <a:p>
            <a:r>
              <a:rPr lang="de-CH" sz="2800" dirty="0"/>
              <a:t>der 1. Tag Herbstmonats hat der Hochwürdige Herr Georg Sigmund, Bischof zu Heliopolis [Titularbischof]</a:t>
            </a:r>
          </a:p>
          <a:p>
            <a:r>
              <a:rPr lang="de-CH" sz="2800" dirty="0"/>
              <a:t>und Weihbischof zu «</a:t>
            </a:r>
            <a:r>
              <a:rPr lang="de-CH" sz="2800" dirty="0" err="1"/>
              <a:t>Costantz</a:t>
            </a:r>
            <a:r>
              <a:rPr lang="de-CH" sz="2800" dirty="0"/>
              <a:t>»</a:t>
            </a:r>
          </a:p>
          <a:p>
            <a:r>
              <a:rPr lang="de-CH" sz="2800" dirty="0" err="1">
                <a:highlight>
                  <a:srgbClr val="FF00FF"/>
                </a:highlight>
              </a:rPr>
              <a:t>dise</a:t>
            </a:r>
            <a:r>
              <a:rPr lang="de-CH" sz="2800" dirty="0">
                <a:highlight>
                  <a:srgbClr val="FF00FF"/>
                </a:highlight>
              </a:rPr>
              <a:t> Kirchen </a:t>
            </a:r>
            <a:r>
              <a:rPr lang="de-CH" sz="2800" dirty="0" err="1">
                <a:highlight>
                  <a:srgbClr val="FF00FF"/>
                </a:highlight>
              </a:rPr>
              <a:t>gewyehet</a:t>
            </a:r>
            <a:r>
              <a:rPr lang="de-CH" sz="2800" dirty="0">
                <a:highlight>
                  <a:srgbClr val="FF00FF"/>
                </a:highlight>
              </a:rPr>
              <a:t> </a:t>
            </a:r>
            <a:r>
              <a:rPr lang="de-CH" sz="2800" dirty="0"/>
              <a:t>zu Ehren der Gottesmutter St. Anna und dem ersten Altar im Chor, zu Thron des H. Josephs, und dem dritten Ast der linken Seiten, zu der Ehren der Allerheiligsten Mutter Gottes Maria. </a:t>
            </a:r>
          </a:p>
        </p:txBody>
      </p:sp>
      <p:sp>
        <p:nvSpPr>
          <p:cNvPr id="10" name="Rechteck 9">
            <a:extLst>
              <a:ext uri="{FF2B5EF4-FFF2-40B4-BE49-F238E27FC236}">
                <a16:creationId xmlns:a16="http://schemas.microsoft.com/office/drawing/2014/main" xmlns="" id="{283CE877-A4CB-4329-9BD2-630A2B90EC13}"/>
              </a:ext>
            </a:extLst>
          </p:cNvPr>
          <p:cNvSpPr/>
          <p:nvPr/>
        </p:nvSpPr>
        <p:spPr bwMode="auto">
          <a:xfrm>
            <a:off x="118490" y="1402508"/>
            <a:ext cx="5935865" cy="2457450"/>
          </a:xfrm>
          <a:prstGeom prst="rect">
            <a:avLst/>
          </a:prstGeom>
          <a:noFill/>
          <a:ln w="76200" algn="ctr">
            <a:solidFill>
              <a:srgbClr val="FFFF00"/>
            </a:solidFill>
            <a:round/>
            <a:headEnd/>
            <a:tailEnd/>
          </a:ln>
          <a:effectLst/>
          <a:extLst/>
        </p:spPr>
        <p:txBody>
          <a:bodyPr vert="horz" wrap="square" lIns="91440" tIns="45720" rIns="91440" bIns="45720" numCol="1" rtlCol="0" anchor="t" anchorCtr="0" compatLnSpc="1">
            <a:prstTxWarp prst="textNoShape">
              <a:avLst/>
            </a:prstTxWarp>
          </a:bodyPr>
          <a:lstStyle/>
          <a:p>
            <a:pPr algn="ctr"/>
            <a:endParaRPr lang="de-CH" dirty="0">
              <a:solidFill>
                <a:srgbClr val="00FF00"/>
              </a:solidFill>
            </a:endParaRPr>
          </a:p>
        </p:txBody>
      </p:sp>
      <p:sp>
        <p:nvSpPr>
          <p:cNvPr id="11" name="Pfeil: nach rechts 10">
            <a:extLst>
              <a:ext uri="{FF2B5EF4-FFF2-40B4-BE49-F238E27FC236}">
                <a16:creationId xmlns:a16="http://schemas.microsoft.com/office/drawing/2014/main" xmlns="" id="{9F93C82A-C8D9-4A2B-9546-A3EF46996D1E}"/>
              </a:ext>
            </a:extLst>
          </p:cNvPr>
          <p:cNvSpPr/>
          <p:nvPr/>
        </p:nvSpPr>
        <p:spPr bwMode="auto">
          <a:xfrm>
            <a:off x="6017077" y="2323517"/>
            <a:ext cx="452340" cy="307716"/>
          </a:xfrm>
          <a:prstGeom prst="rightArrow">
            <a:avLst/>
          </a:prstGeom>
          <a:solidFill>
            <a:srgbClr val="FFFF00"/>
          </a:solidFill>
          <a:ln w="0" algn="ctr">
            <a:solidFill>
              <a:srgbClr val="FFFF00"/>
            </a:solidFill>
            <a:round/>
            <a:headEnd/>
            <a:tailEnd/>
          </a:ln>
          <a:effectLst/>
          <a:extLst/>
        </p:spPr>
        <p:txBody>
          <a:bodyPr vert="horz" wrap="square" lIns="91440" tIns="45720" rIns="91440" bIns="45720" numCol="1" rtlCol="0" anchor="t" anchorCtr="0" compatLnSpc="1">
            <a:prstTxWarp prst="textNoShape">
              <a:avLst/>
            </a:prstTxWarp>
          </a:bodyPr>
          <a:lstStyle/>
          <a:p>
            <a:pPr algn="ctr"/>
            <a:endParaRPr lang="de-CH">
              <a:solidFill>
                <a:srgbClr val="00FF00"/>
              </a:solidFill>
            </a:endParaRPr>
          </a:p>
        </p:txBody>
      </p:sp>
      <p:pic>
        <p:nvPicPr>
          <p:cNvPr id="13" name="Grafik 12">
            <a:extLst>
              <a:ext uri="{FF2B5EF4-FFF2-40B4-BE49-F238E27FC236}">
                <a16:creationId xmlns:a16="http://schemas.microsoft.com/office/drawing/2014/main" xmlns="" id="{EE40F3A4-AD15-4B09-BA29-23559CF39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201" y="136525"/>
            <a:ext cx="5544611" cy="880512"/>
          </a:xfrm>
          <a:prstGeom prst="rect">
            <a:avLst/>
          </a:prstGeom>
        </p:spPr>
      </p:pic>
      <p:cxnSp>
        <p:nvCxnSpPr>
          <p:cNvPr id="15" name="Gerader Verbinder 14">
            <a:extLst>
              <a:ext uri="{FF2B5EF4-FFF2-40B4-BE49-F238E27FC236}">
                <a16:creationId xmlns:a16="http://schemas.microsoft.com/office/drawing/2014/main" xmlns="" id="{3CE13EA7-03E8-4027-ABA9-E868477B5977}"/>
              </a:ext>
            </a:extLst>
          </p:cNvPr>
          <p:cNvCxnSpPr/>
          <p:nvPr/>
        </p:nvCxnSpPr>
        <p:spPr>
          <a:xfrm>
            <a:off x="1576873" y="3041780"/>
            <a:ext cx="162352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xmlns="" id="{B583A649-E68B-4E0D-8233-EE7E6B663149}"/>
              </a:ext>
            </a:extLst>
          </p:cNvPr>
          <p:cNvCxnSpPr>
            <a:cxnSpLocks/>
          </p:cNvCxnSpPr>
          <p:nvPr/>
        </p:nvCxnSpPr>
        <p:spPr>
          <a:xfrm flipV="1">
            <a:off x="3200400" y="494487"/>
            <a:ext cx="3269017" cy="25472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29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ED75D17D-CA33-43D6-AB46-3E82E9326E01}"/>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18CEBF60-06C3-42BF-9570-DA54AE30F9DF}"/>
              </a:ext>
            </a:extLst>
          </p:cNvPr>
          <p:cNvSpPr>
            <a:spLocks noGrp="1"/>
          </p:cNvSpPr>
          <p:nvPr>
            <p:ph type="sldNum" sz="quarter" idx="4"/>
          </p:nvPr>
        </p:nvSpPr>
        <p:spPr/>
        <p:txBody>
          <a:bodyPr/>
          <a:lstStyle/>
          <a:p>
            <a:fld id="{64FB6577-2FFB-47F3-AC0B-6DBD14551DD4}" type="slidenum">
              <a:rPr lang="de-CH" smtClean="0"/>
              <a:t>19</a:t>
            </a:fld>
            <a:endParaRPr lang="de-CH"/>
          </a:p>
        </p:txBody>
      </p:sp>
      <p:pic>
        <p:nvPicPr>
          <p:cNvPr id="7" name="Grafik 6">
            <a:extLst>
              <a:ext uri="{FF2B5EF4-FFF2-40B4-BE49-F238E27FC236}">
                <a16:creationId xmlns:a16="http://schemas.microsoft.com/office/drawing/2014/main" xmlns="" id="{01A27AB1-B5DA-4B0B-B6B4-9FDB2EED80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36" r="26697"/>
          <a:stretch/>
        </p:blipFill>
        <p:spPr>
          <a:xfrm>
            <a:off x="380999" y="129021"/>
            <a:ext cx="5229225" cy="5922264"/>
          </a:xfrm>
          <a:prstGeom prst="rect">
            <a:avLst/>
          </a:prstGeom>
        </p:spPr>
      </p:pic>
      <p:pic>
        <p:nvPicPr>
          <p:cNvPr id="9" name="Grafik 8">
            <a:extLst>
              <a:ext uri="{FF2B5EF4-FFF2-40B4-BE49-F238E27FC236}">
                <a16:creationId xmlns:a16="http://schemas.microsoft.com/office/drawing/2014/main" xmlns="" id="{2DE959C4-C558-440F-BEC3-9B42FAAE7C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93" t="5744" r="12125"/>
          <a:stretch/>
        </p:blipFill>
        <p:spPr>
          <a:xfrm>
            <a:off x="5879418" y="136525"/>
            <a:ext cx="5741082" cy="5869915"/>
          </a:xfrm>
          <a:prstGeom prst="rect">
            <a:avLst/>
          </a:prstGeom>
        </p:spPr>
      </p:pic>
      <p:sp>
        <p:nvSpPr>
          <p:cNvPr id="10" name="Textfeld 9">
            <a:extLst>
              <a:ext uri="{FF2B5EF4-FFF2-40B4-BE49-F238E27FC236}">
                <a16:creationId xmlns:a16="http://schemas.microsoft.com/office/drawing/2014/main" xmlns="" id="{9741FD00-CD6C-478C-80D0-E5F496035B7E}"/>
              </a:ext>
            </a:extLst>
          </p:cNvPr>
          <p:cNvSpPr txBox="1"/>
          <p:nvPr/>
        </p:nvSpPr>
        <p:spPr>
          <a:xfrm>
            <a:off x="381000" y="6198255"/>
            <a:ext cx="3746158" cy="52322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Zur Erinnerung…!</a:t>
            </a:r>
          </a:p>
        </p:txBody>
      </p:sp>
    </p:spTree>
    <p:extLst>
      <p:ext uri="{BB962C8B-B14F-4D97-AF65-F5344CB8AC3E}">
        <p14:creationId xmlns:p14="http://schemas.microsoft.com/office/powerpoint/2010/main" val="179494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46F1E232-38AF-47A9-9BEE-93E7E76564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Vortrag Dr. Josef Kunz, Historiker/Archivar</a:t>
            </a:r>
            <a:endParaRPr kumimoji="0" lang="de-CH" sz="105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xmlns="" id="{C2381AAE-DD95-43A2-9A8A-F194A14CF20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B6577-2FFB-47F3-AC0B-6DBD14551DD4}"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feld 3">
            <a:extLst>
              <a:ext uri="{FF2B5EF4-FFF2-40B4-BE49-F238E27FC236}">
                <a16:creationId xmlns:a16="http://schemas.microsoft.com/office/drawing/2014/main" xmlns="" id="{FD797AD8-99E0-4FCF-B44E-19ABF928743B}"/>
              </a:ext>
            </a:extLst>
          </p:cNvPr>
          <p:cNvSpPr txBox="1"/>
          <p:nvPr/>
        </p:nvSpPr>
        <p:spPr>
          <a:xfrm>
            <a:off x="4428533" y="100101"/>
            <a:ext cx="60195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Wie gut kennen Sie «Ihre Pfarrkirche»?</a:t>
            </a:r>
          </a:p>
        </p:txBody>
      </p:sp>
      <p:pic>
        <p:nvPicPr>
          <p:cNvPr id="10" name="Grafik 9">
            <a:extLst>
              <a:ext uri="{FF2B5EF4-FFF2-40B4-BE49-F238E27FC236}">
                <a16:creationId xmlns:a16="http://schemas.microsoft.com/office/drawing/2014/main" xmlns="" id="{D230F189-ED8E-47EC-9937-D5F05AEED3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43" y="90487"/>
            <a:ext cx="4251913" cy="6334125"/>
          </a:xfrm>
          <a:prstGeom prst="rect">
            <a:avLst/>
          </a:prstGeom>
        </p:spPr>
      </p:pic>
      <p:pic>
        <p:nvPicPr>
          <p:cNvPr id="12" name="Grafik 11">
            <a:extLst>
              <a:ext uri="{FF2B5EF4-FFF2-40B4-BE49-F238E27FC236}">
                <a16:creationId xmlns:a16="http://schemas.microsoft.com/office/drawing/2014/main" xmlns="" id="{0538E7FC-DAEE-4544-95C8-A0993A4D9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721" y="3257549"/>
            <a:ext cx="4680097" cy="3141612"/>
          </a:xfrm>
          <a:prstGeom prst="rect">
            <a:avLst/>
          </a:prstGeom>
        </p:spPr>
      </p:pic>
      <p:pic>
        <p:nvPicPr>
          <p:cNvPr id="14" name="Grafik 13">
            <a:extLst>
              <a:ext uri="{FF2B5EF4-FFF2-40B4-BE49-F238E27FC236}">
                <a16:creationId xmlns:a16="http://schemas.microsoft.com/office/drawing/2014/main" xmlns="" id="{D4F8D9D1-05D8-4FDD-AD5B-876FBB896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4511" y="717035"/>
            <a:ext cx="5237489" cy="3515773"/>
          </a:xfrm>
          <a:prstGeom prst="rect">
            <a:avLst/>
          </a:prstGeom>
        </p:spPr>
      </p:pic>
    </p:spTree>
    <p:extLst>
      <p:ext uri="{BB962C8B-B14F-4D97-AF65-F5344CB8AC3E}">
        <p14:creationId xmlns:p14="http://schemas.microsoft.com/office/powerpoint/2010/main" val="180208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CD219181-9A63-4F05-9E97-0BA49F4DFEA3}"/>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D3EB161C-542E-4778-94F3-90AC99958FB5}"/>
              </a:ext>
            </a:extLst>
          </p:cNvPr>
          <p:cNvSpPr>
            <a:spLocks noGrp="1"/>
          </p:cNvSpPr>
          <p:nvPr>
            <p:ph type="sldNum" sz="quarter" idx="4"/>
          </p:nvPr>
        </p:nvSpPr>
        <p:spPr/>
        <p:txBody>
          <a:bodyPr/>
          <a:lstStyle/>
          <a:p>
            <a:fld id="{64FB6577-2FFB-47F3-AC0B-6DBD14551DD4}" type="slidenum">
              <a:rPr lang="de-CH" smtClean="0"/>
              <a:t>20</a:t>
            </a:fld>
            <a:endParaRPr lang="de-CH"/>
          </a:p>
        </p:txBody>
      </p:sp>
      <p:sp>
        <p:nvSpPr>
          <p:cNvPr id="6" name="Rechteck 5">
            <a:extLst>
              <a:ext uri="{FF2B5EF4-FFF2-40B4-BE49-F238E27FC236}">
                <a16:creationId xmlns:a16="http://schemas.microsoft.com/office/drawing/2014/main" xmlns="" id="{6B1C71A0-BCC9-4AF9-AA2A-E155CFD890BA}"/>
              </a:ext>
            </a:extLst>
          </p:cNvPr>
          <p:cNvSpPr/>
          <p:nvPr/>
        </p:nvSpPr>
        <p:spPr>
          <a:xfrm>
            <a:off x="6561665" y="570124"/>
            <a:ext cx="5582966" cy="57554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CH" sz="2800" b="1" dirty="0"/>
              <a:t>1.3.3. Kirchenpflege: </a:t>
            </a:r>
          </a:p>
          <a:p>
            <a:r>
              <a:rPr lang="de-CH" sz="2800" b="1" dirty="0"/>
              <a:t>	Einladungen und Protokolle   </a:t>
            </a:r>
          </a:p>
          <a:p>
            <a:r>
              <a:rPr lang="de-CH" sz="2400" b="1" dirty="0"/>
              <a:t>	</a:t>
            </a:r>
          </a:p>
          <a:p>
            <a:r>
              <a:rPr lang="de-CH" sz="2400" b="1" dirty="0"/>
              <a:t>01 	Protokollbuch 1879-1964 mit</a:t>
            </a:r>
          </a:p>
          <a:p>
            <a:r>
              <a:rPr lang="de-CH" sz="2400" b="1" dirty="0"/>
              <a:t>        	</a:t>
            </a:r>
            <a:r>
              <a:rPr lang="de-CH" sz="2400" b="1" dirty="0" err="1"/>
              <a:t>Beilageheft</a:t>
            </a:r>
            <a:r>
              <a:rPr lang="de-CH" sz="2400" b="1" dirty="0"/>
              <a:t> (</a:t>
            </a:r>
            <a:r>
              <a:rPr lang="de-CH" sz="2400" b="1" dirty="0" err="1"/>
              <a:t>Rappelar</a:t>
            </a:r>
            <a:r>
              <a:rPr lang="de-CH" sz="2400" b="1" dirty="0"/>
              <a:t>/Protokoll-</a:t>
            </a:r>
          </a:p>
          <a:p>
            <a:r>
              <a:rPr lang="de-CH" sz="2400" b="1" dirty="0"/>
              <a:t>       	Notizen) 1881-1890 </a:t>
            </a:r>
          </a:p>
          <a:p>
            <a:r>
              <a:rPr lang="de-CH" sz="2400" b="1" dirty="0"/>
              <a:t>02	Protokolle (Loseblätter) 1965-1975</a:t>
            </a:r>
          </a:p>
          <a:p>
            <a:r>
              <a:rPr lang="de-CH" sz="2400" b="1" dirty="0"/>
              <a:t>03	Protokolle (Loseblätter) 1976-1984</a:t>
            </a:r>
          </a:p>
          <a:p>
            <a:r>
              <a:rPr lang="de-CH" sz="2400" b="1" dirty="0"/>
              <a:t>04  	Protokolle 1985-1991 (1985/86</a:t>
            </a:r>
          </a:p>
          <a:p>
            <a:r>
              <a:rPr lang="de-CH" sz="2400" b="1" dirty="0"/>
              <a:t>	teilweise), übrige fehlen!</a:t>
            </a:r>
          </a:p>
          <a:p>
            <a:r>
              <a:rPr lang="de-CH" sz="2400" b="1" dirty="0"/>
              <a:t>05	Protokolle 1992-1997</a:t>
            </a:r>
          </a:p>
          <a:p>
            <a:r>
              <a:rPr lang="de-CH" sz="2400" b="1" dirty="0"/>
              <a:t>06	Protokolle 1994-2000</a:t>
            </a:r>
          </a:p>
          <a:p>
            <a:r>
              <a:rPr lang="de-CH" sz="2400" b="1" dirty="0"/>
              <a:t>07	Protokolle 2001-2005</a:t>
            </a:r>
          </a:p>
          <a:p>
            <a:r>
              <a:rPr lang="de-CH" sz="2400" b="1" dirty="0"/>
              <a:t>08	Protokolle 2006-2010</a:t>
            </a:r>
          </a:p>
          <a:p>
            <a:r>
              <a:rPr lang="de-CH" sz="2400" b="1" dirty="0"/>
              <a:t>09	Protokolle 2011-2015</a:t>
            </a:r>
          </a:p>
        </p:txBody>
      </p:sp>
      <p:sp>
        <p:nvSpPr>
          <p:cNvPr id="8" name="Rechteck 7">
            <a:extLst>
              <a:ext uri="{FF2B5EF4-FFF2-40B4-BE49-F238E27FC236}">
                <a16:creationId xmlns:a16="http://schemas.microsoft.com/office/drawing/2014/main" xmlns="" id="{90BDD6CB-0FE3-4BBE-8689-9F513622499C}"/>
              </a:ext>
            </a:extLst>
          </p:cNvPr>
          <p:cNvSpPr/>
          <p:nvPr/>
        </p:nvSpPr>
        <p:spPr>
          <a:xfrm>
            <a:off x="2387142" y="2816920"/>
            <a:ext cx="4137452" cy="35394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CH" sz="2800" b="1" dirty="0"/>
              <a:t>2.3.1	Pfarrblätter</a:t>
            </a:r>
          </a:p>
          <a:p>
            <a:endParaRPr lang="de-CH" sz="2800" b="1" dirty="0"/>
          </a:p>
          <a:p>
            <a:r>
              <a:rPr lang="de-CH" sz="2400" b="1" dirty="0"/>
              <a:t>01	Pfarrblätter 1930-1950</a:t>
            </a:r>
          </a:p>
          <a:p>
            <a:r>
              <a:rPr lang="de-CH" sz="2400" b="1" dirty="0"/>
              <a:t>02 	Pfarrblätter 1951-1961</a:t>
            </a:r>
          </a:p>
          <a:p>
            <a:r>
              <a:rPr lang="de-CH" sz="2400" b="1" dirty="0"/>
              <a:t>	und 1970-1974</a:t>
            </a:r>
          </a:p>
          <a:p>
            <a:r>
              <a:rPr lang="de-CH" sz="2400" b="1" dirty="0"/>
              <a:t>03 	Pfarrblätter 1962-1969</a:t>
            </a:r>
          </a:p>
          <a:p>
            <a:r>
              <a:rPr lang="de-CH" sz="2400" b="1" dirty="0"/>
              <a:t>	 (grösseres Format)</a:t>
            </a:r>
          </a:p>
          <a:p>
            <a:r>
              <a:rPr lang="de-CH" sz="2400" b="1" dirty="0"/>
              <a:t>04 	Pfarrblätter 1975-1985</a:t>
            </a:r>
          </a:p>
          <a:p>
            <a:r>
              <a:rPr lang="de-CH" sz="2400" b="1" dirty="0"/>
              <a:t>05 	Pfarrblätter ab 1986</a:t>
            </a:r>
          </a:p>
        </p:txBody>
      </p:sp>
      <p:pic>
        <p:nvPicPr>
          <p:cNvPr id="9" name="Grafik 8">
            <a:extLst>
              <a:ext uri="{FF2B5EF4-FFF2-40B4-BE49-F238E27FC236}">
                <a16:creationId xmlns:a16="http://schemas.microsoft.com/office/drawing/2014/main" xmlns="" id="{49B9725A-9FB7-4105-946A-39925A4D3333}"/>
              </a:ext>
            </a:extLst>
          </p:cNvPr>
          <p:cNvPicPr>
            <a:picLocks noChangeAspect="1"/>
          </p:cNvPicPr>
          <p:nvPr/>
        </p:nvPicPr>
        <p:blipFill>
          <a:blip r:embed="rId2"/>
          <a:stretch>
            <a:fillRect/>
          </a:stretch>
        </p:blipFill>
        <p:spPr>
          <a:xfrm>
            <a:off x="47369" y="59203"/>
            <a:ext cx="2289373" cy="3406310"/>
          </a:xfrm>
          <a:prstGeom prst="rect">
            <a:avLst/>
          </a:prstGeom>
        </p:spPr>
      </p:pic>
      <p:sp>
        <p:nvSpPr>
          <p:cNvPr id="10" name="Textfeld 9">
            <a:extLst>
              <a:ext uri="{FF2B5EF4-FFF2-40B4-BE49-F238E27FC236}">
                <a16:creationId xmlns:a16="http://schemas.microsoft.com/office/drawing/2014/main" xmlns="" id="{555ECE19-AFD4-4D0F-BC8D-820771D4B88D}"/>
              </a:ext>
            </a:extLst>
          </p:cNvPr>
          <p:cNvSpPr txBox="1"/>
          <p:nvPr/>
        </p:nvSpPr>
        <p:spPr>
          <a:xfrm>
            <a:off x="1725016" y="707765"/>
            <a:ext cx="3917677" cy="646331"/>
          </a:xfrm>
          <a:prstGeom prst="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de-CH" sz="3600" b="1" dirty="0"/>
              <a:t>Zeitdokumente</a:t>
            </a:r>
          </a:p>
        </p:txBody>
      </p:sp>
    </p:spTree>
    <p:extLst>
      <p:ext uri="{BB962C8B-B14F-4D97-AF65-F5344CB8AC3E}">
        <p14:creationId xmlns:p14="http://schemas.microsoft.com/office/powerpoint/2010/main" val="19951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0377C1C7-471B-433A-9D55-7F02F8106E05}"/>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7C4C0D60-7B5C-4B91-AAD0-3EC75988F500}"/>
              </a:ext>
            </a:extLst>
          </p:cNvPr>
          <p:cNvSpPr>
            <a:spLocks noGrp="1"/>
          </p:cNvSpPr>
          <p:nvPr>
            <p:ph type="sldNum" sz="quarter" idx="4"/>
          </p:nvPr>
        </p:nvSpPr>
        <p:spPr/>
        <p:txBody>
          <a:bodyPr/>
          <a:lstStyle/>
          <a:p>
            <a:fld id="{64FB6577-2FFB-47F3-AC0B-6DBD14551DD4}" type="slidenum">
              <a:rPr lang="de-CH" smtClean="0"/>
              <a:t>21</a:t>
            </a:fld>
            <a:endParaRPr lang="de-CH"/>
          </a:p>
        </p:txBody>
      </p:sp>
      <p:pic>
        <p:nvPicPr>
          <p:cNvPr id="4" name="Grafik 3">
            <a:extLst>
              <a:ext uri="{FF2B5EF4-FFF2-40B4-BE49-F238E27FC236}">
                <a16:creationId xmlns:a16="http://schemas.microsoft.com/office/drawing/2014/main" xmlns="" id="{10744506-6759-47BD-A06F-E73E6D8F5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929" y="1474076"/>
            <a:ext cx="5275777" cy="4656135"/>
          </a:xfrm>
          <a:prstGeom prst="rect">
            <a:avLst/>
          </a:prstGeom>
        </p:spPr>
      </p:pic>
      <p:sp>
        <p:nvSpPr>
          <p:cNvPr id="5" name="Textfeld 4">
            <a:extLst>
              <a:ext uri="{FF2B5EF4-FFF2-40B4-BE49-F238E27FC236}">
                <a16:creationId xmlns:a16="http://schemas.microsoft.com/office/drawing/2014/main" xmlns="" id="{EC496137-A2A3-40F1-866F-C11AADD5DE19}"/>
              </a:ext>
            </a:extLst>
          </p:cNvPr>
          <p:cNvSpPr txBox="1"/>
          <p:nvPr/>
        </p:nvSpPr>
        <p:spPr>
          <a:xfrm>
            <a:off x="123623" y="273170"/>
            <a:ext cx="3980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1" dirty="0">
                <a:solidFill>
                  <a:srgbClr val="002060"/>
                </a:solidFill>
                <a:highlight>
                  <a:srgbClr val="FFFF00"/>
                </a:highlight>
                <a:latin typeface="Calibri" panose="020F0502020204030204"/>
              </a:rPr>
              <a:t>«Herzstück» des </a:t>
            </a: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Archivs!</a:t>
            </a:r>
          </a:p>
        </p:txBody>
      </p:sp>
      <p:pic>
        <p:nvPicPr>
          <p:cNvPr id="7" name="Grafik 6">
            <a:extLst>
              <a:ext uri="{FF2B5EF4-FFF2-40B4-BE49-F238E27FC236}">
                <a16:creationId xmlns:a16="http://schemas.microsoft.com/office/drawing/2014/main" xmlns="" id="{67809A2F-7A3C-4FC9-9257-047F5AB6277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52323" y="129021"/>
            <a:ext cx="6312408" cy="6227329"/>
          </a:xfrm>
          <a:prstGeom prst="rect">
            <a:avLst/>
          </a:prstGeom>
        </p:spPr>
      </p:pic>
      <p:sp>
        <p:nvSpPr>
          <p:cNvPr id="8" name="Legende: Linie 7">
            <a:extLst>
              <a:ext uri="{FF2B5EF4-FFF2-40B4-BE49-F238E27FC236}">
                <a16:creationId xmlns:a16="http://schemas.microsoft.com/office/drawing/2014/main" xmlns="" id="{754EB7F8-0B79-4CBD-9247-EE3A6742A65E}"/>
              </a:ext>
            </a:extLst>
          </p:cNvPr>
          <p:cNvSpPr/>
          <p:nvPr/>
        </p:nvSpPr>
        <p:spPr bwMode="auto">
          <a:xfrm>
            <a:off x="336018" y="1645865"/>
            <a:ext cx="5037597" cy="1434080"/>
          </a:xfrm>
          <a:prstGeom prst="borderCallout1">
            <a:avLst>
              <a:gd name="adj1" fmla="val 335"/>
              <a:gd name="adj2" fmla="val 99784"/>
              <a:gd name="adj3" fmla="val 3466"/>
              <a:gd name="adj4" fmla="val 120367"/>
            </a:avLst>
          </a:prstGeom>
          <a:solidFill>
            <a:srgbClr val="FFFF00"/>
          </a:solidFill>
          <a:ln w="76200" algn="ctr">
            <a:solidFill>
              <a:srgbClr val="6600FF"/>
            </a:solidFill>
            <a:round/>
            <a:headEnd type="triangle"/>
            <a:tailEnd/>
          </a:ln>
          <a:effectLst/>
          <a:extLst/>
        </p:spPr>
        <p:txBody>
          <a:bodyPr vert="horz" wrap="square" lIns="91440" tIns="45720" rIns="91440" bIns="45720" numCol="1" rtlCol="0" anchor="t" anchorCtr="0" compatLnSpc="1">
            <a:prstTxWarp prst="textNoShape">
              <a:avLst/>
            </a:prstTxWarp>
          </a:bodyPr>
          <a:lstStyle/>
          <a:p>
            <a:r>
              <a:rPr lang="de-CH" sz="2800" b="1" dirty="0"/>
              <a:t>Das Protokoll der letzten Verhandlung wird verlesen, genehmigt und unterzeichnet.</a:t>
            </a:r>
          </a:p>
        </p:txBody>
      </p:sp>
      <p:sp>
        <p:nvSpPr>
          <p:cNvPr id="9" name="Ellipse 8">
            <a:extLst>
              <a:ext uri="{FF2B5EF4-FFF2-40B4-BE49-F238E27FC236}">
                <a16:creationId xmlns:a16="http://schemas.microsoft.com/office/drawing/2014/main" xmlns="" id="{C1FCB1D9-3084-4C63-8A1F-1FA0F9BE6393}"/>
              </a:ext>
            </a:extLst>
          </p:cNvPr>
          <p:cNvSpPr/>
          <p:nvPr/>
        </p:nvSpPr>
        <p:spPr bwMode="auto">
          <a:xfrm>
            <a:off x="8705461" y="363894"/>
            <a:ext cx="811763" cy="559837"/>
          </a:xfrm>
          <a:prstGeom prst="ellipse">
            <a:avLst/>
          </a:prstGeom>
          <a:noFill/>
          <a:ln w="76200" algn="ctr">
            <a:solidFill>
              <a:srgbClr val="6600FF"/>
            </a:solidFill>
            <a:round/>
            <a:headEnd/>
            <a:tailEnd/>
          </a:ln>
          <a:effectLst/>
          <a:extLst/>
        </p:spPr>
        <p:txBody>
          <a:bodyPr vert="horz" wrap="square" lIns="91440" tIns="45720" rIns="91440" bIns="45720" numCol="1" rtlCol="0" anchor="t" anchorCtr="0" compatLnSpc="1">
            <a:prstTxWarp prst="textNoShape">
              <a:avLst/>
            </a:prstTxWarp>
          </a:bodyPr>
          <a:lstStyle/>
          <a:p>
            <a:pPr algn="ctr"/>
            <a:endParaRPr lang="de-CH">
              <a:solidFill>
                <a:srgbClr val="00FF00"/>
              </a:solidFill>
            </a:endParaRPr>
          </a:p>
        </p:txBody>
      </p:sp>
      <p:sp>
        <p:nvSpPr>
          <p:cNvPr id="10" name="Sprechblase: oval 9">
            <a:extLst>
              <a:ext uri="{FF2B5EF4-FFF2-40B4-BE49-F238E27FC236}">
                <a16:creationId xmlns:a16="http://schemas.microsoft.com/office/drawing/2014/main" xmlns="" id="{7834F494-FFAE-41A6-9796-2689A145A3F4}"/>
              </a:ext>
            </a:extLst>
          </p:cNvPr>
          <p:cNvSpPr/>
          <p:nvPr/>
        </p:nvSpPr>
        <p:spPr bwMode="auto">
          <a:xfrm>
            <a:off x="4053407" y="184548"/>
            <a:ext cx="2006081" cy="1334739"/>
          </a:xfrm>
          <a:prstGeom prst="wedgeEllipseCallout">
            <a:avLst>
              <a:gd name="adj1" fmla="val 188469"/>
              <a:gd name="adj2" fmla="val 4478"/>
            </a:avLst>
          </a:prstGeom>
          <a:solidFill>
            <a:srgbClr val="6600FF"/>
          </a:solidFill>
          <a:ln w="0" algn="ctr">
            <a:solidFill>
              <a:srgbClr val="FFFF00"/>
            </a:solidFill>
            <a:round/>
            <a:headEnd/>
            <a:tailEnd/>
          </a:ln>
          <a:effectLst/>
          <a:extLst>
            <a:ext uri="{AF507438-7753-43E0-B8FC-AC1667EBCBE1}">
              <a14:hiddenEffects xmlns:a14="http://schemas.microsoft.com/office/drawing/2010/main">
                <a:effectLst>
                  <a:outerShdw dist="107763" dir="18900000" algn="ctr" rotWithShape="0">
                    <a:srgbClr val="009999">
                      <a:alpha val="50000"/>
                    </a:srgbClr>
                  </a:outerShdw>
                </a:effectLst>
              </a14:hiddenEffects>
            </a:ext>
          </a:extLst>
        </p:spPr>
        <p:txBody>
          <a:bodyPr vert="horz" wrap="square" lIns="91440" tIns="45720" rIns="91440" bIns="45720" numCol="1" rtlCol="0" anchor="t" anchorCtr="0" compatLnSpc="1">
            <a:prstTxWarp prst="textNoShape">
              <a:avLst/>
            </a:prstTxWarp>
          </a:bodyPr>
          <a:lstStyle/>
          <a:p>
            <a:pPr algn="ctr"/>
            <a:r>
              <a:rPr lang="de-CH" sz="2000" b="1" dirty="0">
                <a:solidFill>
                  <a:srgbClr val="00FF00"/>
                </a:solidFill>
              </a:rPr>
              <a:t>Der 21. Jan. 1881 war ein Freitag!</a:t>
            </a:r>
          </a:p>
        </p:txBody>
      </p:sp>
      <p:sp>
        <p:nvSpPr>
          <p:cNvPr id="6" name="Textfeld 5">
            <a:extLst>
              <a:ext uri="{FF2B5EF4-FFF2-40B4-BE49-F238E27FC236}">
                <a16:creationId xmlns:a16="http://schemas.microsoft.com/office/drawing/2014/main" xmlns="" id="{4093A6E3-AFA3-4EC6-A469-1A9741624788}"/>
              </a:ext>
            </a:extLst>
          </p:cNvPr>
          <p:cNvSpPr txBox="1"/>
          <p:nvPr/>
        </p:nvSpPr>
        <p:spPr>
          <a:xfrm>
            <a:off x="259819" y="4057973"/>
            <a:ext cx="5232887" cy="2308324"/>
          </a:xfrm>
          <a:prstGeom prst="rect">
            <a:avLst/>
          </a:prstGeom>
          <a:solidFill>
            <a:srgbClr val="FFFF00"/>
          </a:solidFill>
          <a:ln w="76200">
            <a:solidFill>
              <a:srgbClr val="7030A0"/>
            </a:solidFill>
          </a:ln>
        </p:spPr>
        <p:txBody>
          <a:bodyPr wrap="square" rtlCol="0">
            <a:spAutoFit/>
          </a:bodyPr>
          <a:lstStyle/>
          <a:p>
            <a:r>
              <a:rPr lang="de-CH" dirty="0"/>
              <a:t>Hr. </a:t>
            </a:r>
            <a:r>
              <a:rPr lang="de-CH" dirty="0" err="1"/>
              <a:t>Gemdrth</a:t>
            </a:r>
            <a:r>
              <a:rPr lang="de-CH" dirty="0"/>
              <a:t> </a:t>
            </a:r>
            <a:r>
              <a:rPr lang="de-CH" dirty="0" err="1"/>
              <a:t>Stehli</a:t>
            </a:r>
            <a:r>
              <a:rPr lang="de-CH" dirty="0"/>
              <a:t> stellt den Antrag, es sei eine Kommission von 3 Mitgliedern zu wählen, welche die Vollmacht habe, die Baute zu beaufsichtigen und die Bauverträge abgeschlossen. </a:t>
            </a:r>
          </a:p>
          <a:p>
            <a:r>
              <a:rPr lang="de-CH" dirty="0"/>
              <a:t>Als 1. Mitglied kommt der Vorschlag</a:t>
            </a:r>
          </a:p>
          <a:p>
            <a:pPr marL="342900" indent="-342900">
              <a:buAutoNum type="arabicPeriod"/>
            </a:pPr>
            <a:r>
              <a:rPr lang="de-CH" dirty="0"/>
              <a:t>Hr. Kirchmeier Huwiler</a:t>
            </a:r>
          </a:p>
          <a:p>
            <a:pPr marL="342900" indent="-342900">
              <a:buAutoNum type="arabicPeriod"/>
            </a:pPr>
            <a:r>
              <a:rPr lang="de-CH" dirty="0" err="1"/>
              <a:t>Gemdschrb</a:t>
            </a:r>
            <a:r>
              <a:rPr lang="de-CH" dirty="0"/>
              <a:t>. Giger</a:t>
            </a:r>
          </a:p>
          <a:p>
            <a:pPr marL="342900" indent="-342900">
              <a:buAutoNum type="arabicPeriod"/>
            </a:pPr>
            <a:r>
              <a:rPr lang="de-CH" dirty="0"/>
              <a:t>Hr. </a:t>
            </a:r>
            <a:r>
              <a:rPr lang="de-CH" dirty="0" err="1"/>
              <a:t>Vice</a:t>
            </a:r>
            <a:r>
              <a:rPr lang="de-CH" dirty="0"/>
              <a:t> Ammann </a:t>
            </a:r>
            <a:r>
              <a:rPr lang="de-CH" dirty="0" err="1"/>
              <a:t>Stehli</a:t>
            </a:r>
            <a:endParaRPr lang="de-CH" dirty="0"/>
          </a:p>
        </p:txBody>
      </p:sp>
      <p:sp>
        <p:nvSpPr>
          <p:cNvPr id="11" name="Geschweifte Klammer links 10">
            <a:extLst>
              <a:ext uri="{FF2B5EF4-FFF2-40B4-BE49-F238E27FC236}">
                <a16:creationId xmlns:a16="http://schemas.microsoft.com/office/drawing/2014/main" xmlns="" id="{E2A57463-33AA-43D4-B8D2-44FBE2FDB6DE}"/>
              </a:ext>
            </a:extLst>
          </p:cNvPr>
          <p:cNvSpPr/>
          <p:nvPr/>
        </p:nvSpPr>
        <p:spPr>
          <a:xfrm>
            <a:off x="5866739" y="2520779"/>
            <a:ext cx="700061" cy="3348681"/>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Tree>
    <p:extLst>
      <p:ext uri="{BB962C8B-B14F-4D97-AF65-F5344CB8AC3E}">
        <p14:creationId xmlns:p14="http://schemas.microsoft.com/office/powerpoint/2010/main" val="2165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33CC"/>
            </a:gs>
            <a:gs pos="89000">
              <a:srgbClr val="C9E4FF"/>
            </a:gs>
            <a:gs pos="58000">
              <a:schemeClr val="accent1">
                <a:lumMod val="20000"/>
                <a:lumOff val="80000"/>
              </a:schemeClr>
            </a:gs>
            <a:gs pos="55000">
              <a:schemeClr val="accent1">
                <a:lumMod val="20000"/>
                <a:lumOff val="80000"/>
              </a:schemeClr>
            </a:gs>
            <a:gs pos="73000">
              <a:schemeClr val="accent1">
                <a:lumMod val="20000"/>
                <a:lumOff val="80000"/>
              </a:schemeClr>
            </a:gs>
            <a:gs pos="87000">
              <a:schemeClr val="accent1">
                <a:lumMod val="40000"/>
                <a:lumOff val="60000"/>
              </a:schemeClr>
            </a:gs>
            <a:gs pos="99000">
              <a:srgbClr val="3333CC"/>
            </a:gs>
          </a:gsLst>
          <a:lin ang="5400000" scaled="1"/>
          <a:tileRect/>
        </a:gra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59528F17-2AF9-4317-AC36-5D6571561689}"/>
              </a:ext>
            </a:extLst>
          </p:cNvPr>
          <p:cNvSpPr>
            <a:spLocks noGrp="1"/>
          </p:cNvSpPr>
          <p:nvPr>
            <p:ph type="ftr" sz="quarter" idx="11"/>
          </p:nvPr>
        </p:nvSpPr>
        <p:spPr>
          <a:xfrm>
            <a:off x="3976913" y="6492875"/>
            <a:ext cx="4479715" cy="236104"/>
          </a:xfrm>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11303D27-D5D8-4860-AC8E-AEB09B3A9D7D}"/>
              </a:ext>
            </a:extLst>
          </p:cNvPr>
          <p:cNvSpPr>
            <a:spLocks noGrp="1"/>
          </p:cNvSpPr>
          <p:nvPr>
            <p:ph type="sldNum" sz="quarter" idx="4"/>
          </p:nvPr>
        </p:nvSpPr>
        <p:spPr>
          <a:xfrm>
            <a:off x="8610600" y="6356350"/>
            <a:ext cx="2743200" cy="365125"/>
          </a:xfrm>
        </p:spPr>
        <p:txBody>
          <a:bodyPr/>
          <a:lstStyle/>
          <a:p>
            <a:fld id="{64FB6577-2FFB-47F3-AC0B-6DBD14551DD4}" type="slidenum">
              <a:rPr lang="de-CH" smtClean="0"/>
              <a:t>22</a:t>
            </a:fld>
            <a:endParaRPr lang="de-CH"/>
          </a:p>
        </p:txBody>
      </p:sp>
      <p:sp>
        <p:nvSpPr>
          <p:cNvPr id="4" name="Textfeld 3">
            <a:extLst>
              <a:ext uri="{FF2B5EF4-FFF2-40B4-BE49-F238E27FC236}">
                <a16:creationId xmlns:a16="http://schemas.microsoft.com/office/drawing/2014/main" xmlns="" id="{3B4B4556-FAE1-4091-8C54-0A3333A2887A}"/>
              </a:ext>
            </a:extLst>
          </p:cNvPr>
          <p:cNvSpPr txBox="1"/>
          <p:nvPr/>
        </p:nvSpPr>
        <p:spPr>
          <a:xfrm>
            <a:off x="2789460" y="129021"/>
            <a:ext cx="661307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Die schmerzhafte Trennung von </a:t>
            </a:r>
            <a:r>
              <a:rPr kumimoji="0" lang="de-CH" sz="2800" b="1" i="0" u="none" strike="noStrike" kern="1200" cap="none" spc="0" normalizeH="0" baseline="0" noProof="0" dirty="0" err="1">
                <a:ln>
                  <a:noFill/>
                </a:ln>
                <a:solidFill>
                  <a:srgbClr val="002060"/>
                </a:solidFill>
                <a:effectLst/>
                <a:highlight>
                  <a:srgbClr val="FFFF00"/>
                </a:highlight>
                <a:uLnTx/>
                <a:uFillTx/>
                <a:latin typeface="Calibri" panose="020F0502020204030204"/>
                <a:ea typeface="+mn-ea"/>
                <a:cs typeface="+mn-cs"/>
              </a:rPr>
              <a:t>Sins</a:t>
            </a: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a:t>
            </a:r>
          </a:p>
        </p:txBody>
      </p:sp>
      <p:pic>
        <p:nvPicPr>
          <p:cNvPr id="9" name="Grafik 8">
            <a:extLst>
              <a:ext uri="{FF2B5EF4-FFF2-40B4-BE49-F238E27FC236}">
                <a16:creationId xmlns:a16="http://schemas.microsoft.com/office/drawing/2014/main" xmlns="" id="{B665AD17-5E61-41F3-9303-7833571B920C}"/>
              </a:ext>
            </a:extLst>
          </p:cNvPr>
          <p:cNvPicPr>
            <a:picLocks noChangeAspect="1"/>
          </p:cNvPicPr>
          <p:nvPr/>
        </p:nvPicPr>
        <p:blipFill>
          <a:blip r:embed="rId2"/>
          <a:stretch>
            <a:fillRect/>
          </a:stretch>
        </p:blipFill>
        <p:spPr>
          <a:xfrm>
            <a:off x="294393" y="652241"/>
            <a:ext cx="11678532" cy="5272309"/>
          </a:xfrm>
          <a:prstGeom prst="rect">
            <a:avLst/>
          </a:prstGeom>
        </p:spPr>
      </p:pic>
      <p:sp>
        <p:nvSpPr>
          <p:cNvPr id="11" name="Rechteck 10">
            <a:extLst>
              <a:ext uri="{FF2B5EF4-FFF2-40B4-BE49-F238E27FC236}">
                <a16:creationId xmlns:a16="http://schemas.microsoft.com/office/drawing/2014/main" xmlns="" id="{76A2966A-E4D9-42CA-B0A3-0A6319E00BDE}"/>
              </a:ext>
            </a:extLst>
          </p:cNvPr>
          <p:cNvSpPr/>
          <p:nvPr/>
        </p:nvSpPr>
        <p:spPr bwMode="auto">
          <a:xfrm>
            <a:off x="1520890" y="1464905"/>
            <a:ext cx="1060385" cy="602019"/>
          </a:xfrm>
          <a:prstGeom prst="rect">
            <a:avLst/>
          </a:prstGeom>
          <a:noFill/>
          <a:ln w="76200" algn="ctr">
            <a:solidFill>
              <a:srgbClr val="FFFF00"/>
            </a:solidFill>
            <a:round/>
            <a:headEnd/>
            <a:tailEnd/>
          </a:ln>
          <a:effectLst/>
          <a:extLst/>
        </p:spPr>
        <p:txBody>
          <a:bodyPr vert="horz" wrap="square" lIns="91440" tIns="45720" rIns="91440" bIns="45720" numCol="1" rtlCol="0" anchor="t" anchorCtr="0" compatLnSpc="1">
            <a:prstTxWarp prst="textNoShape">
              <a:avLst/>
            </a:prstTxWarp>
          </a:bodyPr>
          <a:lstStyle/>
          <a:p>
            <a:pPr algn="ctr"/>
            <a:endParaRPr lang="de-CH">
              <a:solidFill>
                <a:srgbClr val="00FF00"/>
              </a:solidFill>
            </a:endParaRPr>
          </a:p>
        </p:txBody>
      </p:sp>
      <p:sp>
        <p:nvSpPr>
          <p:cNvPr id="12" name="Rechteck 11">
            <a:extLst>
              <a:ext uri="{FF2B5EF4-FFF2-40B4-BE49-F238E27FC236}">
                <a16:creationId xmlns:a16="http://schemas.microsoft.com/office/drawing/2014/main" xmlns="" id="{D7A39E50-9EC8-4261-BB96-AC7CBBD95F5D}"/>
              </a:ext>
            </a:extLst>
          </p:cNvPr>
          <p:cNvSpPr/>
          <p:nvPr/>
        </p:nvSpPr>
        <p:spPr bwMode="auto">
          <a:xfrm>
            <a:off x="1520890" y="3228392"/>
            <a:ext cx="9004041" cy="602019"/>
          </a:xfrm>
          <a:prstGeom prst="rect">
            <a:avLst/>
          </a:prstGeom>
          <a:noFill/>
          <a:ln w="76200" algn="ctr">
            <a:solidFill>
              <a:srgbClr val="FFFF00"/>
            </a:solidFill>
            <a:round/>
            <a:headEnd/>
            <a:tailEnd/>
          </a:ln>
          <a:effectLst/>
          <a:extLst/>
        </p:spPr>
        <p:txBody>
          <a:bodyPr vert="horz" wrap="square" lIns="91440" tIns="45720" rIns="91440" bIns="45720" numCol="1" rtlCol="0" anchor="t" anchorCtr="0" compatLnSpc="1">
            <a:prstTxWarp prst="textNoShape">
              <a:avLst/>
            </a:prstTxWarp>
          </a:bodyPr>
          <a:lstStyle/>
          <a:p>
            <a:pPr algn="ctr"/>
            <a:endParaRPr lang="de-CH">
              <a:solidFill>
                <a:srgbClr val="00FF00"/>
              </a:solidFill>
            </a:endParaRPr>
          </a:p>
        </p:txBody>
      </p:sp>
      <p:cxnSp>
        <p:nvCxnSpPr>
          <p:cNvPr id="14" name="Gerader Verbinder 13">
            <a:extLst>
              <a:ext uri="{FF2B5EF4-FFF2-40B4-BE49-F238E27FC236}">
                <a16:creationId xmlns:a16="http://schemas.microsoft.com/office/drawing/2014/main" xmlns="" id="{2346F14C-7FF7-470D-9E70-65D13E9E3FA4}"/>
              </a:ext>
            </a:extLst>
          </p:cNvPr>
          <p:cNvCxnSpPr/>
          <p:nvPr/>
        </p:nvCxnSpPr>
        <p:spPr>
          <a:xfrm>
            <a:off x="1623527" y="2388637"/>
            <a:ext cx="404948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xmlns="" id="{77A07693-84FF-4503-9696-F3568C668B9A}"/>
              </a:ext>
            </a:extLst>
          </p:cNvPr>
          <p:cNvCxnSpPr>
            <a:cxnSpLocks/>
          </p:cNvCxnSpPr>
          <p:nvPr/>
        </p:nvCxnSpPr>
        <p:spPr>
          <a:xfrm>
            <a:off x="1623527" y="5638800"/>
            <a:ext cx="1034939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xmlns="" id="{928322C4-F037-4EC4-A8B5-FE0260EA9E60}"/>
              </a:ext>
            </a:extLst>
          </p:cNvPr>
          <p:cNvSpPr/>
          <p:nvPr/>
        </p:nvSpPr>
        <p:spPr bwMode="auto">
          <a:xfrm>
            <a:off x="10095470" y="652241"/>
            <a:ext cx="1458098" cy="602007"/>
          </a:xfrm>
          <a:prstGeom prst="rect">
            <a:avLst/>
          </a:prstGeom>
          <a:noFill/>
          <a:ln w="76200" algn="ctr">
            <a:solidFill>
              <a:srgbClr val="FFFF00"/>
            </a:solidFill>
            <a:round/>
            <a:headEnd/>
            <a:tailEnd/>
          </a:ln>
          <a:effectLst/>
          <a:extLst/>
        </p:spPr>
        <p:txBody>
          <a:bodyPr vert="horz" wrap="square" lIns="91440" tIns="45720" rIns="91440" bIns="45720" numCol="1" rtlCol="0" anchor="t" anchorCtr="0" compatLnSpc="1">
            <a:prstTxWarp prst="textNoShape">
              <a:avLst/>
            </a:prstTxWarp>
          </a:bodyPr>
          <a:lstStyle/>
          <a:p>
            <a:pPr algn="ctr"/>
            <a:endParaRPr lang="de-CH">
              <a:solidFill>
                <a:srgbClr val="00FF00"/>
              </a:solidFill>
            </a:endParaRPr>
          </a:p>
        </p:txBody>
      </p:sp>
    </p:spTree>
    <p:extLst>
      <p:ext uri="{BB962C8B-B14F-4D97-AF65-F5344CB8AC3E}">
        <p14:creationId xmlns:p14="http://schemas.microsoft.com/office/powerpoint/2010/main" val="30546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10153028-1176-4CC9-A1F6-788C75D5F452}"/>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280B9C2F-B610-493E-91AF-463730EF2AE7}"/>
              </a:ext>
            </a:extLst>
          </p:cNvPr>
          <p:cNvSpPr>
            <a:spLocks noGrp="1"/>
          </p:cNvSpPr>
          <p:nvPr>
            <p:ph type="sldNum" sz="quarter" idx="4"/>
          </p:nvPr>
        </p:nvSpPr>
        <p:spPr/>
        <p:txBody>
          <a:bodyPr/>
          <a:lstStyle/>
          <a:p>
            <a:fld id="{64FB6577-2FFB-47F3-AC0B-6DBD14551DD4}" type="slidenum">
              <a:rPr lang="de-CH" smtClean="0"/>
              <a:t>23</a:t>
            </a:fld>
            <a:endParaRPr lang="de-CH"/>
          </a:p>
        </p:txBody>
      </p:sp>
      <p:pic>
        <p:nvPicPr>
          <p:cNvPr id="5" name="Grafik 4">
            <a:extLst>
              <a:ext uri="{FF2B5EF4-FFF2-40B4-BE49-F238E27FC236}">
                <a16:creationId xmlns:a16="http://schemas.microsoft.com/office/drawing/2014/main" xmlns="" id="{63488981-1575-4271-817A-6A5973A20A0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0443" y="129021"/>
            <a:ext cx="3936470" cy="6227329"/>
          </a:xfrm>
          <a:prstGeom prst="rect">
            <a:avLst/>
          </a:prstGeom>
        </p:spPr>
      </p:pic>
      <p:sp>
        <p:nvSpPr>
          <p:cNvPr id="6" name="Textfeld 5">
            <a:extLst>
              <a:ext uri="{FF2B5EF4-FFF2-40B4-BE49-F238E27FC236}">
                <a16:creationId xmlns:a16="http://schemas.microsoft.com/office/drawing/2014/main" xmlns="" id="{ACCF9064-B49F-4E75-B1E3-01415DD149CC}"/>
              </a:ext>
            </a:extLst>
          </p:cNvPr>
          <p:cNvSpPr txBox="1"/>
          <p:nvPr/>
        </p:nvSpPr>
        <p:spPr>
          <a:xfrm>
            <a:off x="6923314" y="137159"/>
            <a:ext cx="5122506" cy="61247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sz="2800" i="1" dirty="0"/>
              <a:t>Abschrift</a:t>
            </a:r>
            <a:endParaRPr lang="de-CH" i="1" dirty="0"/>
          </a:p>
          <a:p>
            <a:r>
              <a:rPr lang="de-CH" sz="2800" b="1" dirty="0"/>
              <a:t>Protestation des </a:t>
            </a:r>
            <a:r>
              <a:rPr lang="de-CH" sz="2800" b="1" dirty="0" err="1"/>
              <a:t>Gemeindrath</a:t>
            </a:r>
            <a:r>
              <a:rPr lang="de-CH" sz="2800" b="1" dirty="0"/>
              <a:t> </a:t>
            </a:r>
            <a:r>
              <a:rPr lang="de-CH" sz="2800" b="1" dirty="0" err="1"/>
              <a:t>Merenschwand</a:t>
            </a:r>
            <a:r>
              <a:rPr lang="de-CH" sz="2800" b="1" dirty="0"/>
              <a:t> gegen Errichtung der Pfarrei Mühlau</a:t>
            </a:r>
          </a:p>
          <a:p>
            <a:r>
              <a:rPr lang="de-CH" sz="2800" dirty="0"/>
              <a:t>Der vom </a:t>
            </a:r>
            <a:r>
              <a:rPr lang="de-CH" sz="2800" dirty="0" err="1"/>
              <a:t>Titl</a:t>
            </a:r>
            <a:r>
              <a:rPr lang="de-CH" sz="2800" dirty="0"/>
              <a:t>. </a:t>
            </a:r>
            <a:r>
              <a:rPr lang="de-CH" sz="2800" dirty="0" err="1"/>
              <a:t>Regierungsrathe</a:t>
            </a:r>
            <a:r>
              <a:rPr lang="de-CH" sz="2800" dirty="0"/>
              <a:t> dem Grossen </a:t>
            </a:r>
            <a:r>
              <a:rPr lang="de-CH" sz="2800" dirty="0" err="1"/>
              <a:t>Rathe</a:t>
            </a:r>
            <a:r>
              <a:rPr lang="de-CH" sz="2800" dirty="0"/>
              <a:t> unterbreitete </a:t>
            </a:r>
            <a:r>
              <a:rPr lang="de-CH" sz="2800" dirty="0" err="1"/>
              <a:t>Dekretsvorschlag</a:t>
            </a:r>
            <a:r>
              <a:rPr lang="de-CH" sz="2800" dirty="0"/>
              <a:t> beabsichtigt, in die Rechtsverhältnisse der Gemeinde </a:t>
            </a:r>
            <a:r>
              <a:rPr lang="de-CH" sz="2800" dirty="0" err="1"/>
              <a:t>Merenschwand</a:t>
            </a:r>
            <a:r>
              <a:rPr lang="de-CH" sz="2800" dirty="0"/>
              <a:t> verletzend einzugreifen.</a:t>
            </a:r>
          </a:p>
          <a:p>
            <a:r>
              <a:rPr lang="de-CH" sz="2800" dirty="0"/>
              <a:t>Die </a:t>
            </a:r>
            <a:r>
              <a:rPr lang="de-CH" sz="2800" dirty="0" err="1"/>
              <a:t>letzere</a:t>
            </a:r>
            <a:r>
              <a:rPr lang="de-CH" sz="2800" dirty="0"/>
              <a:t> sieht sich deshalb veranlasst gegen dieses Vorhaben aufzutreten und sich ihre Rechte dagegen zu wahren. </a:t>
            </a:r>
          </a:p>
        </p:txBody>
      </p:sp>
      <p:pic>
        <p:nvPicPr>
          <p:cNvPr id="8" name="Grafik 7">
            <a:extLst>
              <a:ext uri="{FF2B5EF4-FFF2-40B4-BE49-F238E27FC236}">
                <a16:creationId xmlns:a16="http://schemas.microsoft.com/office/drawing/2014/main" xmlns="" id="{3F84EA21-DF33-4D46-AEAD-23164DA1CD83}"/>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012689" y="150345"/>
            <a:ext cx="2846680" cy="4057761"/>
          </a:xfrm>
          <a:prstGeom prst="rect">
            <a:avLst/>
          </a:prstGeom>
        </p:spPr>
      </p:pic>
      <p:sp>
        <p:nvSpPr>
          <p:cNvPr id="9" name="Textfeld 8">
            <a:extLst>
              <a:ext uri="{FF2B5EF4-FFF2-40B4-BE49-F238E27FC236}">
                <a16:creationId xmlns:a16="http://schemas.microsoft.com/office/drawing/2014/main" xmlns="" id="{0B5EC322-6858-4B2D-ABBE-52C5CF72F71C}"/>
              </a:ext>
            </a:extLst>
          </p:cNvPr>
          <p:cNvSpPr txBox="1"/>
          <p:nvPr/>
        </p:nvSpPr>
        <p:spPr>
          <a:xfrm>
            <a:off x="4012688" y="4329404"/>
            <a:ext cx="2846679"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de-CH" sz="2000" dirty="0" err="1"/>
              <a:t>Hochachtungsvollst</a:t>
            </a:r>
            <a:r>
              <a:rPr lang="de-CH" sz="2000" dirty="0"/>
              <a:t>…</a:t>
            </a:r>
          </a:p>
          <a:p>
            <a:r>
              <a:rPr lang="de-CH" sz="2000" dirty="0"/>
              <a:t>3. Nov. 1878</a:t>
            </a:r>
          </a:p>
          <a:p>
            <a:r>
              <a:rPr lang="de-CH" sz="2000" dirty="0" err="1"/>
              <a:t>Ns</a:t>
            </a:r>
            <a:r>
              <a:rPr lang="de-CH" sz="2000" dirty="0"/>
              <a:t>. der Gemeinde und Kirchgemeinde</a:t>
            </a:r>
          </a:p>
          <a:p>
            <a:r>
              <a:rPr lang="de-CH" sz="2000" dirty="0" err="1"/>
              <a:t>Gde</a:t>
            </a:r>
            <a:r>
              <a:rPr lang="de-CH" sz="2000" dirty="0"/>
              <a:t>. Ammann Fischer</a:t>
            </a:r>
          </a:p>
          <a:p>
            <a:r>
              <a:rPr lang="de-CH" sz="2000" dirty="0" err="1"/>
              <a:t>Gde.Schreiber</a:t>
            </a:r>
            <a:r>
              <a:rPr lang="de-CH" sz="2000" dirty="0"/>
              <a:t> </a:t>
            </a:r>
            <a:r>
              <a:rPr lang="de-CH" sz="2000" dirty="0" err="1"/>
              <a:t>Käppeli</a:t>
            </a:r>
            <a:endParaRPr lang="de-CH" sz="2000" dirty="0"/>
          </a:p>
        </p:txBody>
      </p:sp>
      <p:sp>
        <p:nvSpPr>
          <p:cNvPr id="10" name="Textfeld 9">
            <a:extLst>
              <a:ext uri="{FF2B5EF4-FFF2-40B4-BE49-F238E27FC236}">
                <a16:creationId xmlns:a16="http://schemas.microsoft.com/office/drawing/2014/main" xmlns="" id="{756A7B7C-B28D-45B0-BE9B-06DCD27EB741}"/>
              </a:ext>
            </a:extLst>
          </p:cNvPr>
          <p:cNvSpPr txBox="1"/>
          <p:nvPr/>
        </p:nvSpPr>
        <p:spPr>
          <a:xfrm>
            <a:off x="737092" y="6277302"/>
            <a:ext cx="2543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Ein Beispiel…</a:t>
            </a:r>
          </a:p>
        </p:txBody>
      </p:sp>
    </p:spTree>
    <p:extLst>
      <p:ext uri="{BB962C8B-B14F-4D97-AF65-F5344CB8AC3E}">
        <p14:creationId xmlns:p14="http://schemas.microsoft.com/office/powerpoint/2010/main" val="40418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E01C81CF-82A8-4C7E-B12B-688629752585}"/>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5E34626D-170F-44BD-ADF5-5590A8AF19C2}"/>
              </a:ext>
            </a:extLst>
          </p:cNvPr>
          <p:cNvSpPr>
            <a:spLocks noGrp="1"/>
          </p:cNvSpPr>
          <p:nvPr>
            <p:ph type="sldNum" sz="quarter" idx="4"/>
          </p:nvPr>
        </p:nvSpPr>
        <p:spPr/>
        <p:txBody>
          <a:bodyPr/>
          <a:lstStyle/>
          <a:p>
            <a:fld id="{64FB6577-2FFB-47F3-AC0B-6DBD14551DD4}" type="slidenum">
              <a:rPr lang="de-CH" smtClean="0"/>
              <a:t>24</a:t>
            </a:fld>
            <a:endParaRPr lang="de-CH"/>
          </a:p>
        </p:txBody>
      </p:sp>
      <p:pic>
        <p:nvPicPr>
          <p:cNvPr id="5" name="Grafik 4">
            <a:extLst>
              <a:ext uri="{FF2B5EF4-FFF2-40B4-BE49-F238E27FC236}">
                <a16:creationId xmlns:a16="http://schemas.microsoft.com/office/drawing/2014/main" xmlns="" id="{8D6A93C4-DA5D-456E-BF88-9EB4E09EAC1D}"/>
              </a:ext>
            </a:extLst>
          </p:cNvPr>
          <p:cNvPicPr>
            <a:picLocks noChangeAspect="1"/>
          </p:cNvPicPr>
          <p:nvPr/>
        </p:nvPicPr>
        <p:blipFill rotWithShape="1">
          <a:blip r:embed="rId2">
            <a:extLst>
              <a:ext uri="{28A0092B-C50C-407E-A947-70E740481C1C}">
                <a14:useLocalDpi xmlns:a14="http://schemas.microsoft.com/office/drawing/2010/main" val="0"/>
              </a:ext>
            </a:extLst>
          </a:blip>
          <a:srcRect l="927" t="28194" r="1642" b="36528"/>
          <a:stretch/>
        </p:blipFill>
        <p:spPr>
          <a:xfrm>
            <a:off x="66675" y="257176"/>
            <a:ext cx="7287300" cy="5905500"/>
          </a:xfrm>
          <a:prstGeom prst="rect">
            <a:avLst/>
          </a:prstGeom>
        </p:spPr>
      </p:pic>
      <p:sp>
        <p:nvSpPr>
          <p:cNvPr id="6" name="Textfeld 5">
            <a:extLst>
              <a:ext uri="{FF2B5EF4-FFF2-40B4-BE49-F238E27FC236}">
                <a16:creationId xmlns:a16="http://schemas.microsoft.com/office/drawing/2014/main" xmlns="" id="{2A45D149-E87E-4544-9E96-CB3D2EF44A74}"/>
              </a:ext>
            </a:extLst>
          </p:cNvPr>
          <p:cNvSpPr txBox="1"/>
          <p:nvPr/>
        </p:nvSpPr>
        <p:spPr>
          <a:xfrm>
            <a:off x="7581056" y="1634280"/>
            <a:ext cx="4410075" cy="45243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sz="2400" dirty="0"/>
              <a:t>Die Pfarrei, deren </a:t>
            </a:r>
            <a:r>
              <a:rPr lang="de-CH" sz="2400" dirty="0" err="1"/>
              <a:t>Collatur</a:t>
            </a:r>
            <a:r>
              <a:rPr lang="de-CH" sz="2400" dirty="0"/>
              <a:t> s.Z. vom Staate eingelöst wurde, davon Pfrundgut sonach im Besitze des Staats sich befindet, mit folgenden Kirchen- und Stiftungsgütern</a:t>
            </a:r>
          </a:p>
          <a:p>
            <a:endParaRPr lang="de-CH" sz="2400" dirty="0"/>
          </a:p>
          <a:p>
            <a:pPr marL="342900" indent="-342900">
              <a:buAutoNum type="alphaLcParenR"/>
            </a:pPr>
            <a:r>
              <a:rPr lang="de-CH" sz="2400" dirty="0"/>
              <a:t>Gebäude		25’700.-</a:t>
            </a:r>
          </a:p>
          <a:p>
            <a:pPr marL="342900" indent="-342900">
              <a:buAutoNum type="alphaLcParenR"/>
            </a:pPr>
            <a:r>
              <a:rPr lang="de-CH" sz="2400" dirty="0"/>
              <a:t>Grundstücke	      200.-</a:t>
            </a:r>
          </a:p>
          <a:p>
            <a:pPr marL="342900" indent="-342900">
              <a:buAutoNum type="alphaLcParenR"/>
            </a:pPr>
            <a:r>
              <a:rPr lang="de-CH" sz="2400" dirty="0"/>
              <a:t>Kirchenfond	  9’709.-</a:t>
            </a:r>
          </a:p>
          <a:p>
            <a:pPr marL="342900" indent="-342900">
              <a:buAutoNum type="alphaLcParenR"/>
            </a:pPr>
            <a:r>
              <a:rPr lang="de-CH" sz="2400" dirty="0"/>
              <a:t>Jahrzeitenfond	16’099.-</a:t>
            </a:r>
          </a:p>
          <a:p>
            <a:pPr marL="342900" indent="-342900">
              <a:buAutoNum type="alphaLcParenR"/>
            </a:pPr>
            <a:r>
              <a:rPr lang="de-CH" sz="2400" dirty="0"/>
              <a:t>der Stiftungsfond	24’224.-</a:t>
            </a:r>
            <a:endParaRPr lang="de-CH" dirty="0"/>
          </a:p>
        </p:txBody>
      </p:sp>
      <p:sp>
        <p:nvSpPr>
          <p:cNvPr id="7" name="Textfeld 6">
            <a:extLst>
              <a:ext uri="{FF2B5EF4-FFF2-40B4-BE49-F238E27FC236}">
                <a16:creationId xmlns:a16="http://schemas.microsoft.com/office/drawing/2014/main" xmlns="" id="{5F8692B4-FDD3-4D74-B3E8-E8096250A3CC}"/>
              </a:ext>
            </a:extLst>
          </p:cNvPr>
          <p:cNvSpPr txBox="1"/>
          <p:nvPr/>
        </p:nvSpPr>
        <p:spPr>
          <a:xfrm>
            <a:off x="7919774" y="257176"/>
            <a:ext cx="391144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Es geht um viel Geld  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um Rechtsansprüche……!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280337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2164A51E-5C8B-43C7-8815-A867E86305CD}"/>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3E78ECB0-3E7E-4E10-9A71-1A24151C3F08}"/>
              </a:ext>
            </a:extLst>
          </p:cNvPr>
          <p:cNvSpPr>
            <a:spLocks noGrp="1"/>
          </p:cNvSpPr>
          <p:nvPr>
            <p:ph type="sldNum" sz="quarter" idx="4"/>
          </p:nvPr>
        </p:nvSpPr>
        <p:spPr/>
        <p:txBody>
          <a:bodyPr/>
          <a:lstStyle/>
          <a:p>
            <a:fld id="{64FB6577-2FFB-47F3-AC0B-6DBD14551DD4}" type="slidenum">
              <a:rPr lang="de-CH" smtClean="0"/>
              <a:t>25</a:t>
            </a:fld>
            <a:endParaRPr lang="de-CH"/>
          </a:p>
        </p:txBody>
      </p:sp>
      <p:pic>
        <p:nvPicPr>
          <p:cNvPr id="7" name="Grafik 6">
            <a:extLst>
              <a:ext uri="{FF2B5EF4-FFF2-40B4-BE49-F238E27FC236}">
                <a16:creationId xmlns:a16="http://schemas.microsoft.com/office/drawing/2014/main" xmlns="" id="{FE8B7D83-A878-488F-A871-3E0671A742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888" y="358345"/>
            <a:ext cx="3987712" cy="6077439"/>
          </a:xfrm>
          <a:prstGeom prst="rect">
            <a:avLst/>
          </a:prstGeom>
        </p:spPr>
      </p:pic>
      <p:pic>
        <p:nvPicPr>
          <p:cNvPr id="9" name="Grafik 8">
            <a:extLst>
              <a:ext uri="{FF2B5EF4-FFF2-40B4-BE49-F238E27FC236}">
                <a16:creationId xmlns:a16="http://schemas.microsoft.com/office/drawing/2014/main" xmlns="" id="{072FC218-66B1-40CC-B9E4-2EF3E511D56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3391" y="1663619"/>
            <a:ext cx="3755863" cy="4686299"/>
          </a:xfrm>
          <a:prstGeom prst="rect">
            <a:avLst/>
          </a:prstGeom>
          <a:solidFill>
            <a:srgbClr val="000000">
              <a:shade val="95000"/>
            </a:srgbClr>
          </a:solidFill>
          <a:ln w="38100" cap="sq">
            <a:solidFill>
              <a:srgbClr val="0070C0"/>
            </a:solidFill>
            <a:miter lim="800000"/>
          </a:ln>
          <a:effectLst>
            <a:outerShdw blurRad="254000" dist="190500" dir="2700000" sy="90000" algn="bl" rotWithShape="0">
              <a:srgbClr val="000000">
                <a:alpha val="40000"/>
              </a:srgbClr>
            </a:outerShdw>
          </a:effectLst>
        </p:spPr>
      </p:pic>
      <p:sp>
        <p:nvSpPr>
          <p:cNvPr id="10" name="Textfeld 9">
            <a:extLst>
              <a:ext uri="{FF2B5EF4-FFF2-40B4-BE49-F238E27FC236}">
                <a16:creationId xmlns:a16="http://schemas.microsoft.com/office/drawing/2014/main" xmlns="" id="{F0218D51-F32A-4464-8B7F-29D272F9DBDE}"/>
              </a:ext>
            </a:extLst>
          </p:cNvPr>
          <p:cNvSpPr txBox="1"/>
          <p:nvPr/>
        </p:nvSpPr>
        <p:spPr>
          <a:xfrm>
            <a:off x="8970262" y="403136"/>
            <a:ext cx="3028546" cy="59708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sz="2800" b="1" dirty="0"/>
              <a:t>???	Erste Orgel</a:t>
            </a:r>
          </a:p>
          <a:p>
            <a:endParaRPr lang="de-CH" sz="2800" b="1" dirty="0"/>
          </a:p>
          <a:p>
            <a:endParaRPr lang="de-CH" b="1" dirty="0"/>
          </a:p>
          <a:p>
            <a:pPr marL="342900" indent="-342900">
              <a:buAutoNum type="arabicPlain" startAt="1927"/>
            </a:pPr>
            <a:r>
              <a:rPr lang="de-CH" sz="2800" b="1" dirty="0"/>
              <a:t> 	Orgelumbau</a:t>
            </a:r>
          </a:p>
          <a:p>
            <a:pPr marL="342900" indent="-342900">
              <a:buAutoNum type="arabicPlain" startAt="1927"/>
            </a:pPr>
            <a:endParaRPr lang="de-CH" sz="2800" b="1" dirty="0"/>
          </a:p>
          <a:p>
            <a:pPr marL="342900" indent="-342900">
              <a:buAutoNum type="arabicPlain" startAt="1956"/>
            </a:pPr>
            <a:r>
              <a:rPr lang="de-CH" sz="2800" b="1" dirty="0"/>
              <a:t> 	Orgelumbau  	durch</a:t>
            </a:r>
          </a:p>
          <a:p>
            <a:pPr lvl="1"/>
            <a:r>
              <a:rPr lang="de-CH" sz="2800" b="1" dirty="0"/>
              <a:t>	Fa. Goll in 	Luzern</a:t>
            </a:r>
          </a:p>
          <a:p>
            <a:pPr lvl="1"/>
            <a:endParaRPr lang="de-CH" sz="2800" b="1" dirty="0"/>
          </a:p>
          <a:p>
            <a:pPr lvl="1"/>
            <a:endParaRPr lang="de-CH" sz="2800" b="1" dirty="0"/>
          </a:p>
          <a:p>
            <a:pPr marL="342900" indent="-342900">
              <a:buAutoNum type="arabicPlain" startAt="1974"/>
            </a:pPr>
            <a:r>
              <a:rPr lang="de-CH" sz="2800" b="1" dirty="0"/>
              <a:t> 	Einbau der 	Mathis-</a:t>
            </a:r>
          </a:p>
          <a:p>
            <a:r>
              <a:rPr lang="de-CH" sz="2800" b="1" dirty="0"/>
              <a:t> 	Orgel</a:t>
            </a:r>
          </a:p>
        </p:txBody>
      </p:sp>
      <p:sp>
        <p:nvSpPr>
          <p:cNvPr id="11" name="Textfeld 10">
            <a:extLst>
              <a:ext uri="{FF2B5EF4-FFF2-40B4-BE49-F238E27FC236}">
                <a16:creationId xmlns:a16="http://schemas.microsoft.com/office/drawing/2014/main" xmlns="" id="{BC3EFAE9-3A63-460F-A3A9-D812721504FF}"/>
              </a:ext>
            </a:extLst>
          </p:cNvPr>
          <p:cNvSpPr txBox="1"/>
          <p:nvPr/>
        </p:nvSpPr>
        <p:spPr>
          <a:xfrm>
            <a:off x="353390" y="358345"/>
            <a:ext cx="3755863" cy="954107"/>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Kirchenmusik und </a:t>
            </a:r>
            <a:r>
              <a:rPr kumimoji="0" lang="de-CH" sz="2800" b="1" i="0" u="none" strike="noStrike" kern="1200" cap="none" spc="0" normalizeH="0" baseline="0" noProof="0" dirty="0" err="1">
                <a:ln>
                  <a:noFill/>
                </a:ln>
                <a:solidFill>
                  <a:srgbClr val="002060"/>
                </a:solidFill>
                <a:effectLst/>
                <a:highlight>
                  <a:srgbClr val="FFFF00"/>
                </a:highlight>
                <a:uLnTx/>
                <a:uFillTx/>
                <a:latin typeface="Calibri" panose="020F0502020204030204"/>
                <a:ea typeface="+mn-ea"/>
                <a:cs typeface="+mn-cs"/>
              </a:rPr>
              <a:t>Cäcilienchor</a:t>
            </a:r>
            <a:endPar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2259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12C2D232-9AF4-479E-90BE-5E6E30DFB76F}"/>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6DFC07E5-4169-4A2D-97E8-FDAC9E5D5941}"/>
              </a:ext>
            </a:extLst>
          </p:cNvPr>
          <p:cNvSpPr>
            <a:spLocks noGrp="1"/>
          </p:cNvSpPr>
          <p:nvPr>
            <p:ph type="sldNum" sz="quarter" idx="4"/>
          </p:nvPr>
        </p:nvSpPr>
        <p:spPr/>
        <p:txBody>
          <a:bodyPr/>
          <a:lstStyle/>
          <a:p>
            <a:fld id="{64FB6577-2FFB-47F3-AC0B-6DBD14551DD4}" type="slidenum">
              <a:rPr lang="de-CH" smtClean="0"/>
              <a:t>26</a:t>
            </a:fld>
            <a:endParaRPr lang="de-CH"/>
          </a:p>
        </p:txBody>
      </p:sp>
      <p:pic>
        <p:nvPicPr>
          <p:cNvPr id="5" name="Grafik 4">
            <a:extLst>
              <a:ext uri="{FF2B5EF4-FFF2-40B4-BE49-F238E27FC236}">
                <a16:creationId xmlns:a16="http://schemas.microsoft.com/office/drawing/2014/main" xmlns="" id="{BC842CCB-64A4-42E7-A661-85AD27EFA1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6628" y="136525"/>
            <a:ext cx="3592346" cy="6134100"/>
          </a:xfrm>
          <a:prstGeom prst="rect">
            <a:avLst/>
          </a:prstGeom>
        </p:spPr>
      </p:pic>
      <p:pic>
        <p:nvPicPr>
          <p:cNvPr id="7" name="Grafik 6">
            <a:extLst>
              <a:ext uri="{FF2B5EF4-FFF2-40B4-BE49-F238E27FC236}">
                <a16:creationId xmlns:a16="http://schemas.microsoft.com/office/drawing/2014/main" xmlns="" id="{0F76F26D-4214-4276-BA60-326EFBD2B0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01" y="136525"/>
            <a:ext cx="7385304" cy="4957538"/>
          </a:xfrm>
          <a:prstGeom prst="rect">
            <a:avLst/>
          </a:prstGeom>
        </p:spPr>
      </p:pic>
      <p:sp>
        <p:nvSpPr>
          <p:cNvPr id="8" name="Textfeld 7">
            <a:extLst>
              <a:ext uri="{FF2B5EF4-FFF2-40B4-BE49-F238E27FC236}">
                <a16:creationId xmlns:a16="http://schemas.microsoft.com/office/drawing/2014/main" xmlns="" id="{27F7CD28-76B7-43C8-A5AA-53CFF812FA6B}"/>
              </a:ext>
            </a:extLst>
          </p:cNvPr>
          <p:cNvSpPr txBox="1"/>
          <p:nvPr/>
        </p:nvSpPr>
        <p:spPr>
          <a:xfrm>
            <a:off x="0" y="5501184"/>
            <a:ext cx="8456629" cy="769441"/>
          </a:xfrm>
          <a:prstGeom prst="rect">
            <a:avLst/>
          </a:prstGeom>
          <a:noFill/>
        </p:spPr>
        <p:txBody>
          <a:bodyPr wrap="square" rtlCol="0">
            <a:spAutoFit/>
          </a:bodyPr>
          <a:lstStyle/>
          <a:p>
            <a:pPr lvl="0" algn="ctr">
              <a:defRPr/>
            </a:pPr>
            <a:r>
              <a:rPr lang="de-CH" sz="2400" b="1" dirty="0">
                <a:highlight>
                  <a:srgbClr val="FFFF00"/>
                </a:highlight>
              </a:rPr>
              <a:t>Wie schnell eilen unsere Jahre dahin; es ist, als fliegen sie davon. </a:t>
            </a:r>
          </a:p>
          <a:p>
            <a:pPr lvl="0" algn="ctr">
              <a:defRPr/>
            </a:pPr>
            <a:r>
              <a:rPr lang="de-CH" sz="2000" dirty="0">
                <a:highlight>
                  <a:srgbClr val="FFFF00"/>
                </a:highlight>
              </a:rPr>
              <a:t>(Psalm 90,10)</a:t>
            </a:r>
            <a:endPar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38017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B8EA81AE-5A96-475E-8741-ADC724C619A6}"/>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B80E89B6-3DBB-4DDC-85A4-37139B5E26D2}"/>
              </a:ext>
            </a:extLst>
          </p:cNvPr>
          <p:cNvSpPr>
            <a:spLocks noGrp="1"/>
          </p:cNvSpPr>
          <p:nvPr>
            <p:ph type="sldNum" sz="quarter" idx="4"/>
          </p:nvPr>
        </p:nvSpPr>
        <p:spPr/>
        <p:txBody>
          <a:bodyPr/>
          <a:lstStyle/>
          <a:p>
            <a:fld id="{64FB6577-2FFB-47F3-AC0B-6DBD14551DD4}" type="slidenum">
              <a:rPr lang="de-CH" smtClean="0"/>
              <a:t>27</a:t>
            </a:fld>
            <a:endParaRPr lang="de-CH"/>
          </a:p>
        </p:txBody>
      </p:sp>
      <p:pic>
        <p:nvPicPr>
          <p:cNvPr id="5" name="Grafik 4">
            <a:extLst>
              <a:ext uri="{FF2B5EF4-FFF2-40B4-BE49-F238E27FC236}">
                <a16:creationId xmlns:a16="http://schemas.microsoft.com/office/drawing/2014/main" xmlns="" id="{13BD6836-1DE8-4D05-9297-27607B228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881811" y="1272395"/>
            <a:ext cx="6200774" cy="4162398"/>
          </a:xfrm>
          <a:prstGeom prst="rect">
            <a:avLst/>
          </a:prstGeom>
        </p:spPr>
      </p:pic>
      <p:pic>
        <p:nvPicPr>
          <p:cNvPr id="7" name="Grafik 6">
            <a:extLst>
              <a:ext uri="{FF2B5EF4-FFF2-40B4-BE49-F238E27FC236}">
                <a16:creationId xmlns:a16="http://schemas.microsoft.com/office/drawing/2014/main" xmlns="" id="{7F6E853F-78B1-49D1-AF93-FBEC920CC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01" y="214311"/>
            <a:ext cx="4162400" cy="6200776"/>
          </a:xfrm>
          <a:prstGeom prst="rect">
            <a:avLst/>
          </a:prstGeom>
        </p:spPr>
      </p:pic>
      <p:sp>
        <p:nvSpPr>
          <p:cNvPr id="8" name="Textfeld 7">
            <a:extLst>
              <a:ext uri="{FF2B5EF4-FFF2-40B4-BE49-F238E27FC236}">
                <a16:creationId xmlns:a16="http://schemas.microsoft.com/office/drawing/2014/main" xmlns="" id="{7BFB4883-7DB0-4037-9495-47DEB4317A53}"/>
              </a:ext>
            </a:extLst>
          </p:cNvPr>
          <p:cNvSpPr txBox="1"/>
          <p:nvPr/>
        </p:nvSpPr>
        <p:spPr>
          <a:xfrm>
            <a:off x="4813360" y="5039214"/>
            <a:ext cx="2806820" cy="1384995"/>
          </a:xfrm>
          <a:prstGeom prst="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de-CH" sz="2800" b="1" dirty="0"/>
              <a:t>Herzlichen Dank für Ihre Aufmerksamkeit!</a:t>
            </a:r>
          </a:p>
        </p:txBody>
      </p:sp>
      <p:pic>
        <p:nvPicPr>
          <p:cNvPr id="10" name="Grafik 9">
            <a:extLst>
              <a:ext uri="{FF2B5EF4-FFF2-40B4-BE49-F238E27FC236}">
                <a16:creationId xmlns:a16="http://schemas.microsoft.com/office/drawing/2014/main" xmlns="" id="{11E54EE0-9E99-4E11-96DC-BBD458D53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416" y="214311"/>
            <a:ext cx="3212708" cy="4786009"/>
          </a:xfrm>
          <a:prstGeom prst="rect">
            <a:avLst/>
          </a:prstGeom>
        </p:spPr>
      </p:pic>
    </p:spTree>
    <p:extLst>
      <p:ext uri="{BB962C8B-B14F-4D97-AF65-F5344CB8AC3E}">
        <p14:creationId xmlns:p14="http://schemas.microsoft.com/office/powerpoint/2010/main" val="6490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D3F64B52-D05A-4429-8346-05AF271E75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Vortrag Dr. Josef Kunz, Historiker/Archivar</a:t>
            </a:r>
            <a:endParaRPr kumimoji="0" lang="de-CH" sz="105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xmlns="" id="{70C8A62B-909D-4525-9CC8-4E669E9A3E9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B6577-2FFB-47F3-AC0B-6DBD14551DD4}"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Grafik 11">
            <a:extLst>
              <a:ext uri="{FF2B5EF4-FFF2-40B4-BE49-F238E27FC236}">
                <a16:creationId xmlns:a16="http://schemas.microsoft.com/office/drawing/2014/main" xmlns="" id="{9A9612BF-3689-4D44-A3C1-53A1EDCEC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8510" y="7504"/>
            <a:ext cx="7793490" cy="5231549"/>
          </a:xfrm>
          <a:prstGeom prst="rect">
            <a:avLst/>
          </a:prstGeom>
        </p:spPr>
      </p:pic>
      <p:pic>
        <p:nvPicPr>
          <p:cNvPr id="6" name="Grafik 5">
            <a:extLst>
              <a:ext uri="{FF2B5EF4-FFF2-40B4-BE49-F238E27FC236}">
                <a16:creationId xmlns:a16="http://schemas.microsoft.com/office/drawing/2014/main" xmlns="" id="{2FB1D791-F009-4AF2-ABC5-46017105C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8" y="7504"/>
            <a:ext cx="4070949" cy="6721475"/>
          </a:xfrm>
          <a:prstGeom prst="rect">
            <a:avLst/>
          </a:prstGeom>
        </p:spPr>
      </p:pic>
      <p:sp>
        <p:nvSpPr>
          <p:cNvPr id="13" name="Textfeld 12">
            <a:extLst>
              <a:ext uri="{FF2B5EF4-FFF2-40B4-BE49-F238E27FC236}">
                <a16:creationId xmlns:a16="http://schemas.microsoft.com/office/drawing/2014/main" xmlns="" id="{5F83EDF4-C395-45C0-B4BB-2C9D9FC3552C}"/>
              </a:ext>
            </a:extLst>
          </p:cNvPr>
          <p:cNvSpPr txBox="1"/>
          <p:nvPr/>
        </p:nvSpPr>
        <p:spPr>
          <a:xfrm>
            <a:off x="6183240" y="5833130"/>
            <a:ext cx="42120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Was verbinden Sie damit?</a:t>
            </a:r>
          </a:p>
        </p:txBody>
      </p:sp>
    </p:spTree>
    <p:extLst>
      <p:ext uri="{BB962C8B-B14F-4D97-AF65-F5344CB8AC3E}">
        <p14:creationId xmlns:p14="http://schemas.microsoft.com/office/powerpoint/2010/main" val="103617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40EC9BE4-3B36-439F-98D5-4A826660D7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Vortrag Dr. Josef Kunz, Historiker/Archivar</a:t>
            </a:r>
            <a:endParaRPr kumimoji="0" lang="de-CH" sz="105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ea"/>
              <a:cs typeface="+mn-cs"/>
            </a:endParaRPr>
          </a:p>
        </p:txBody>
      </p:sp>
      <p:sp>
        <p:nvSpPr>
          <p:cNvPr id="3" name="Foliennummernplatzhalter 2">
            <a:extLst>
              <a:ext uri="{FF2B5EF4-FFF2-40B4-BE49-F238E27FC236}">
                <a16:creationId xmlns:a16="http://schemas.microsoft.com/office/drawing/2014/main" xmlns="" id="{A0EBDC5B-40F7-480F-BAF3-76E2F23FBC5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B6577-2FFB-47F3-AC0B-6DBD14551DD4}"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C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xmlns="" id="{D0BA3A11-15D0-4EF7-8895-66FEEB36247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69134" y="129021"/>
            <a:ext cx="4028128" cy="6000750"/>
          </a:xfrm>
          <a:prstGeom prst="rect">
            <a:avLst/>
          </a:prstGeom>
        </p:spPr>
      </p:pic>
      <p:pic>
        <p:nvPicPr>
          <p:cNvPr id="11" name="Grafik 10">
            <a:extLst>
              <a:ext uri="{FF2B5EF4-FFF2-40B4-BE49-F238E27FC236}">
                <a16:creationId xmlns:a16="http://schemas.microsoft.com/office/drawing/2014/main" xmlns="" id="{90613B93-00DE-407F-9CDE-5ABA19AB46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2495" y="136525"/>
            <a:ext cx="7071360" cy="5586984"/>
          </a:xfrm>
          <a:prstGeom prst="rect">
            <a:avLst/>
          </a:prstGeom>
        </p:spPr>
      </p:pic>
      <p:sp>
        <p:nvSpPr>
          <p:cNvPr id="26" name="Textfeld 25">
            <a:extLst>
              <a:ext uri="{FF2B5EF4-FFF2-40B4-BE49-F238E27FC236}">
                <a16:creationId xmlns:a16="http://schemas.microsoft.com/office/drawing/2014/main" xmlns="" id="{40811173-8BC0-44A9-81D8-403B8996E83D}"/>
              </a:ext>
            </a:extLst>
          </p:cNvPr>
          <p:cNvSpPr txBox="1"/>
          <p:nvPr/>
        </p:nvSpPr>
        <p:spPr>
          <a:xfrm>
            <a:off x="4878315" y="5846582"/>
            <a:ext cx="42120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Was denken Sie darüber?</a:t>
            </a:r>
          </a:p>
        </p:txBody>
      </p:sp>
    </p:spTree>
    <p:extLst>
      <p:ext uri="{BB962C8B-B14F-4D97-AF65-F5344CB8AC3E}">
        <p14:creationId xmlns:p14="http://schemas.microsoft.com/office/powerpoint/2010/main" val="21359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F66B0F42-627F-4C56-A495-6954542DA01C}"/>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009BD7E4-0DB4-4D0C-A427-27D4FFB8BFAA}"/>
              </a:ext>
            </a:extLst>
          </p:cNvPr>
          <p:cNvSpPr>
            <a:spLocks noGrp="1"/>
          </p:cNvSpPr>
          <p:nvPr>
            <p:ph type="sldNum" sz="quarter" idx="4"/>
          </p:nvPr>
        </p:nvSpPr>
        <p:spPr/>
        <p:txBody>
          <a:bodyPr/>
          <a:lstStyle/>
          <a:p>
            <a:fld id="{64FB6577-2FFB-47F3-AC0B-6DBD14551DD4}" type="slidenum">
              <a:rPr lang="de-CH" smtClean="0"/>
              <a:t>5</a:t>
            </a:fld>
            <a:endParaRPr lang="de-CH"/>
          </a:p>
        </p:txBody>
      </p:sp>
      <p:pic>
        <p:nvPicPr>
          <p:cNvPr id="5" name="Grafik 4">
            <a:extLst>
              <a:ext uri="{FF2B5EF4-FFF2-40B4-BE49-F238E27FC236}">
                <a16:creationId xmlns:a16="http://schemas.microsoft.com/office/drawing/2014/main" xmlns="" id="{8DA22280-896B-49AC-A6B2-F04C8CCB2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713" y="129021"/>
            <a:ext cx="7374051" cy="4949985"/>
          </a:xfrm>
          <a:prstGeom prst="rect">
            <a:avLst/>
          </a:prstGeom>
        </p:spPr>
      </p:pic>
      <p:pic>
        <p:nvPicPr>
          <p:cNvPr id="7" name="Grafik 6">
            <a:extLst>
              <a:ext uri="{FF2B5EF4-FFF2-40B4-BE49-F238E27FC236}">
                <a16:creationId xmlns:a16="http://schemas.microsoft.com/office/drawing/2014/main" xmlns="" id="{4577A4E5-67F9-42A8-BD8D-1574DD31D1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980" y="129021"/>
            <a:ext cx="4258307" cy="6343650"/>
          </a:xfrm>
          <a:prstGeom prst="rect">
            <a:avLst/>
          </a:prstGeom>
        </p:spPr>
      </p:pic>
      <p:sp>
        <p:nvSpPr>
          <p:cNvPr id="8" name="Textfeld 7">
            <a:extLst>
              <a:ext uri="{FF2B5EF4-FFF2-40B4-BE49-F238E27FC236}">
                <a16:creationId xmlns:a16="http://schemas.microsoft.com/office/drawing/2014/main" xmlns="" id="{997FDC16-62F9-4596-8F53-C0E76147129F}"/>
              </a:ext>
            </a:extLst>
          </p:cNvPr>
          <p:cNvSpPr txBox="1"/>
          <p:nvPr/>
        </p:nvSpPr>
        <p:spPr>
          <a:xfrm>
            <a:off x="3861738" y="5833130"/>
            <a:ext cx="35417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Die «gute alte Zeit»?</a:t>
            </a:r>
          </a:p>
        </p:txBody>
      </p:sp>
    </p:spTree>
    <p:extLst>
      <p:ext uri="{BB962C8B-B14F-4D97-AF65-F5344CB8AC3E}">
        <p14:creationId xmlns:p14="http://schemas.microsoft.com/office/powerpoint/2010/main" val="27195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D6CCEB5A-4819-48A6-918F-EA659B311D22}"/>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C740F7CD-961B-4C63-81C0-DA2DEC2D663E}"/>
              </a:ext>
            </a:extLst>
          </p:cNvPr>
          <p:cNvSpPr>
            <a:spLocks noGrp="1"/>
          </p:cNvSpPr>
          <p:nvPr>
            <p:ph type="sldNum" sz="quarter" idx="4"/>
          </p:nvPr>
        </p:nvSpPr>
        <p:spPr/>
        <p:txBody>
          <a:bodyPr/>
          <a:lstStyle/>
          <a:p>
            <a:fld id="{64FB6577-2FFB-47F3-AC0B-6DBD14551DD4}" type="slidenum">
              <a:rPr lang="de-CH" smtClean="0"/>
              <a:t>6</a:t>
            </a:fld>
            <a:endParaRPr lang="de-CH"/>
          </a:p>
        </p:txBody>
      </p:sp>
      <p:sp>
        <p:nvSpPr>
          <p:cNvPr id="4" name="Rechteck 3">
            <a:extLst>
              <a:ext uri="{FF2B5EF4-FFF2-40B4-BE49-F238E27FC236}">
                <a16:creationId xmlns:a16="http://schemas.microsoft.com/office/drawing/2014/main" xmlns="" id="{3BCC1896-BBEF-4922-83BD-FD58A66ADB85}"/>
              </a:ext>
            </a:extLst>
          </p:cNvPr>
          <p:cNvSpPr/>
          <p:nvPr/>
        </p:nvSpPr>
        <p:spPr>
          <a:xfrm>
            <a:off x="136563" y="291341"/>
            <a:ext cx="8661448" cy="598625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spcBef>
                <a:spcPts val="600"/>
              </a:spcBef>
            </a:pPr>
            <a:r>
              <a:rPr lang="de-CH" sz="3200" b="1" dirty="0">
                <a:effectLst/>
                <a:latin typeface="Times New Roman" panose="02020603050405020304" pitchFamily="18" charset="0"/>
                <a:ea typeface="Times New Roman" panose="02020603050405020304" pitchFamily="18" charset="0"/>
                <a:cs typeface="Times New Roman" panose="02020603050405020304" pitchFamily="18" charset="0"/>
              </a:rPr>
              <a:t>Katholische Kirche Mühlau </a:t>
            </a:r>
            <a:endParaRPr lang="de-CH" sz="2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endParaRPr lang="de-CH"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de-CH" sz="2400" dirty="0">
                <a:latin typeface="Times New Roman" panose="02020603050405020304" pitchFamily="18" charset="0"/>
                <a:ea typeface="Times New Roman" panose="02020603050405020304" pitchFamily="18" charset="0"/>
                <a:cs typeface="Times New Roman" panose="02020603050405020304" pitchFamily="18" charset="0"/>
              </a:rPr>
              <a:t>Das </a:t>
            </a:r>
            <a:r>
              <a:rPr lang="de-CH" sz="2400" b="1" dirty="0">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Dorf Mühlau </a:t>
            </a:r>
            <a:r>
              <a:rPr lang="de-CH" sz="2400" dirty="0">
                <a:latin typeface="Times New Roman" panose="02020603050405020304" pitchFamily="18" charset="0"/>
                <a:ea typeface="Times New Roman" panose="02020603050405020304" pitchFamily="18" charset="0"/>
                <a:cs typeface="Times New Roman" panose="02020603050405020304" pitchFamily="18" charset="0"/>
              </a:rPr>
              <a:t>und der Weiler Krähenbühl gehörten bis 1878 zur Pfarrei </a:t>
            </a:r>
            <a:r>
              <a:rPr lang="de-CH" sz="2400" dirty="0" err="1">
                <a:latin typeface="Times New Roman" panose="02020603050405020304" pitchFamily="18" charset="0"/>
                <a:ea typeface="Times New Roman" panose="02020603050405020304" pitchFamily="18" charset="0"/>
                <a:cs typeface="Times New Roman" panose="02020603050405020304" pitchFamily="18" charset="0"/>
              </a:rPr>
              <a:t>Sins</a:t>
            </a:r>
            <a:r>
              <a:rPr lang="de-CH" sz="2400" dirty="0">
                <a:latin typeface="Times New Roman" panose="02020603050405020304" pitchFamily="18" charset="0"/>
                <a:ea typeface="Times New Roman" panose="02020603050405020304" pitchFamily="18" charset="0"/>
                <a:cs typeface="Times New Roman" panose="02020603050405020304" pitchFamily="18" charset="0"/>
              </a:rPr>
              <a:t>. Diese wurde im Jahr 1422 dem Kloster Engelberg angeschlossen. Über 200 Jahre wurde die Seelsorge von </a:t>
            </a:r>
            <a:r>
              <a:rPr lang="de-CH" sz="2400" b="1" dirty="0">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Engelberger Mönchen </a:t>
            </a:r>
            <a:r>
              <a:rPr lang="de-CH" sz="2400" dirty="0">
                <a:latin typeface="Times New Roman" panose="02020603050405020304" pitchFamily="18" charset="0"/>
                <a:ea typeface="Times New Roman" panose="02020603050405020304" pitchFamily="18" charset="0"/>
                <a:cs typeface="Times New Roman" panose="02020603050405020304" pitchFamily="18" charset="0"/>
              </a:rPr>
              <a:t>geleistet, welche auch die Klostergüter zu verwalten hatten. Mühlau musste daher den </a:t>
            </a:r>
            <a:r>
              <a:rPr lang="de-CH" sz="2400" b="1" dirty="0">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Zehnten an den jeweiligen Kirchherrn von </a:t>
            </a:r>
            <a:r>
              <a:rPr lang="de-CH" sz="2400" b="1" dirty="0" err="1">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Sins</a:t>
            </a:r>
            <a:r>
              <a:rPr lang="de-CH" sz="2400" b="1" dirty="0">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 zuhanden des Klosters Engelberg </a:t>
            </a:r>
            <a:r>
              <a:rPr lang="de-CH" sz="2400" dirty="0">
                <a:latin typeface="Times New Roman" panose="02020603050405020304" pitchFamily="18" charset="0"/>
                <a:ea typeface="Times New Roman" panose="02020603050405020304" pitchFamily="18" charset="0"/>
                <a:cs typeface="Times New Roman" panose="02020603050405020304" pitchFamily="18" charset="0"/>
              </a:rPr>
              <a:t>entrichten. Dass die Gemeinde Mühlau über ihren Kapellenbau so genaue Angaben besitzt, ist dem Umstand zuzuschreiben, dass zur damaligen Zeit </a:t>
            </a:r>
            <a:r>
              <a:rPr lang="de-CH" sz="2400" b="1" dirty="0">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Pater Marianus Rot Pfarrer in </a:t>
            </a:r>
            <a:r>
              <a:rPr lang="de-CH" sz="2400" b="1" dirty="0" err="1">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Sins</a:t>
            </a:r>
            <a:r>
              <a:rPr lang="de-CH" sz="2400" b="1" dirty="0">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 </a:t>
            </a:r>
            <a:r>
              <a:rPr lang="de-CH" sz="2400" dirty="0">
                <a:latin typeface="Times New Roman" panose="02020603050405020304" pitchFamily="18" charset="0"/>
                <a:ea typeface="Times New Roman" panose="02020603050405020304" pitchFamily="18" charset="0"/>
                <a:cs typeface="Times New Roman" panose="02020603050405020304" pitchFamily="18" charset="0"/>
              </a:rPr>
              <a:t>war. Pater Rot war ein namhafter Dichter und Theaterschriftsteller.</a:t>
            </a:r>
          </a:p>
          <a:p>
            <a:pPr>
              <a:spcBef>
                <a:spcPts val="600"/>
              </a:spcBef>
            </a:pPr>
            <a:r>
              <a:rPr lang="de-CH" sz="2400" dirty="0">
                <a:latin typeface="Times New Roman" panose="02020603050405020304" pitchFamily="18" charset="0"/>
                <a:cs typeface="Times New Roman" panose="02020603050405020304" pitchFamily="18" charset="0"/>
              </a:rPr>
              <a:t>Das erste Gotteshaus in Mühlau war eine bescheidende </a:t>
            </a:r>
            <a:r>
              <a:rPr lang="de-CH" sz="2400" b="1" dirty="0">
                <a:highlight>
                  <a:srgbClr val="FF00FF"/>
                </a:highlight>
                <a:latin typeface="Times New Roman" panose="02020603050405020304" pitchFamily="18" charset="0"/>
                <a:cs typeface="Times New Roman" panose="02020603050405020304" pitchFamily="18" charset="0"/>
              </a:rPr>
              <a:t>Holzkapelle</a:t>
            </a:r>
            <a:r>
              <a:rPr lang="de-CH" sz="2400" dirty="0">
                <a:latin typeface="Times New Roman" panose="02020603050405020304" pitchFamily="18" charset="0"/>
                <a:cs typeface="Times New Roman" panose="02020603050405020304" pitchFamily="18" charset="0"/>
              </a:rPr>
              <a:t> vorn im Dorf an der Strasse nach </a:t>
            </a:r>
            <a:r>
              <a:rPr lang="de-CH" sz="2400" dirty="0" err="1">
                <a:latin typeface="Times New Roman" panose="02020603050405020304" pitchFamily="18" charset="0"/>
                <a:cs typeface="Times New Roman" panose="02020603050405020304" pitchFamily="18" charset="0"/>
              </a:rPr>
              <a:t>Sins</a:t>
            </a:r>
            <a:r>
              <a:rPr lang="de-CH" sz="2400" dirty="0">
                <a:latin typeface="Times New Roman" panose="02020603050405020304" pitchFamily="18" charset="0"/>
                <a:cs typeface="Times New Roman" panose="02020603050405020304" pitchFamily="18" charset="0"/>
              </a:rPr>
              <a:t>. Es kam die Zeit, …….!! (usw.)</a:t>
            </a:r>
          </a:p>
        </p:txBody>
      </p:sp>
      <p:sp>
        <p:nvSpPr>
          <p:cNvPr id="5" name="Textfeld 4">
            <a:extLst>
              <a:ext uri="{FF2B5EF4-FFF2-40B4-BE49-F238E27FC236}">
                <a16:creationId xmlns:a16="http://schemas.microsoft.com/office/drawing/2014/main" xmlns="" id="{9E9862FD-6195-4C54-B93E-739BBC606DA4}"/>
              </a:ext>
            </a:extLst>
          </p:cNvPr>
          <p:cNvSpPr txBox="1"/>
          <p:nvPr/>
        </p:nvSpPr>
        <p:spPr>
          <a:xfrm>
            <a:off x="9078393" y="291341"/>
            <a:ext cx="2860122" cy="138499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Von wem stammt der folgende Text?</a:t>
            </a:r>
          </a:p>
        </p:txBody>
      </p:sp>
      <p:sp>
        <p:nvSpPr>
          <p:cNvPr id="6" name="Textfeld 5">
            <a:extLst>
              <a:ext uri="{FF2B5EF4-FFF2-40B4-BE49-F238E27FC236}">
                <a16:creationId xmlns:a16="http://schemas.microsoft.com/office/drawing/2014/main" xmlns="" id="{C9892DFD-5F57-4D9B-96E4-387D5A781210}"/>
              </a:ext>
            </a:extLst>
          </p:cNvPr>
          <p:cNvSpPr txBox="1"/>
          <p:nvPr/>
        </p:nvSpPr>
        <p:spPr>
          <a:xfrm>
            <a:off x="9078393" y="4030826"/>
            <a:ext cx="2860122" cy="224676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de-CH" sz="2800" b="1" dirty="0"/>
              <a:t>Pfarrer </a:t>
            </a:r>
          </a:p>
          <a:p>
            <a:pPr algn="ctr"/>
            <a:r>
              <a:rPr lang="de-CH" sz="2800" b="1" dirty="0"/>
              <a:t>Dr. Hans Bissig, </a:t>
            </a:r>
          </a:p>
          <a:p>
            <a:pPr algn="ctr"/>
            <a:r>
              <a:rPr lang="de-CH" sz="2800" b="1" dirty="0"/>
              <a:t>Pfarrer in Mühlau</a:t>
            </a:r>
          </a:p>
          <a:p>
            <a:pPr algn="ctr"/>
            <a:r>
              <a:rPr lang="de-CH" sz="2800" b="1" dirty="0"/>
              <a:t>2000 – 2012</a:t>
            </a:r>
          </a:p>
          <a:p>
            <a:pPr algn="ctr"/>
            <a:r>
              <a:rPr lang="de-CH" sz="2800" b="1" dirty="0"/>
              <a:t>ist der Autor!</a:t>
            </a:r>
          </a:p>
        </p:txBody>
      </p:sp>
      <p:sp>
        <p:nvSpPr>
          <p:cNvPr id="7" name="Rechteck 6">
            <a:extLst>
              <a:ext uri="{FF2B5EF4-FFF2-40B4-BE49-F238E27FC236}">
                <a16:creationId xmlns:a16="http://schemas.microsoft.com/office/drawing/2014/main" xmlns="" id="{DA296BFD-C070-4C59-8F57-3FACCB9F4444}"/>
              </a:ext>
            </a:extLst>
          </p:cNvPr>
          <p:cNvSpPr/>
          <p:nvPr/>
        </p:nvSpPr>
        <p:spPr>
          <a:xfrm>
            <a:off x="9078393" y="1891113"/>
            <a:ext cx="2860122" cy="1923604"/>
          </a:xfrm>
          <a:prstGeom prst="rect">
            <a:avLst/>
          </a:prstGeom>
        </p:spPr>
        <p:txBody>
          <a:bodyPr wrap="square">
            <a:spAutoFit/>
          </a:bodyPr>
          <a:lstStyle/>
          <a:p>
            <a:pPr lvl="0">
              <a:spcBef>
                <a:spcPts val="600"/>
              </a:spcBef>
            </a:pPr>
            <a:r>
              <a:rPr lang="de-CH" sz="2000" dirty="0">
                <a:solidFill>
                  <a:prstClr val="white"/>
                </a:solidFill>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Website der Gemeinde im Jahr 2017:</a:t>
            </a:r>
          </a:p>
          <a:p>
            <a:pPr lvl="0">
              <a:spcBef>
                <a:spcPts val="600"/>
              </a:spcBef>
            </a:pPr>
            <a:r>
              <a:rPr lang="de-CH" sz="20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de-CH" dirty="0">
                <a:latin typeface="Times New Roman" panose="02020603050405020304" pitchFamily="18" charset="0"/>
                <a:ea typeface="Times New Roman" panose="02020603050405020304" pitchFamily="18" charset="0"/>
                <a:cs typeface="Times New Roman" panose="02020603050405020304" pitchFamily="18" charset="0"/>
              </a:rPr>
              <a:t>http://www.muehlau.ch/xml_1/internet/de/application/d6/f42.cfm  [15. Dez. 2017]</a:t>
            </a:r>
            <a:endParaRPr lang="de-CH" sz="3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19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103E2150-CEEE-4E08-8EFD-F4A975AE1A0B}"/>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3BFF6A30-219B-4ACF-8810-AD1D1B2A35C5}"/>
              </a:ext>
            </a:extLst>
          </p:cNvPr>
          <p:cNvSpPr>
            <a:spLocks noGrp="1"/>
          </p:cNvSpPr>
          <p:nvPr>
            <p:ph type="sldNum" sz="quarter" idx="4"/>
          </p:nvPr>
        </p:nvSpPr>
        <p:spPr/>
        <p:txBody>
          <a:bodyPr/>
          <a:lstStyle/>
          <a:p>
            <a:fld id="{64FB6577-2FFB-47F3-AC0B-6DBD14551DD4}" type="slidenum">
              <a:rPr lang="de-CH" smtClean="0"/>
              <a:t>7</a:t>
            </a:fld>
            <a:endParaRPr lang="de-CH"/>
          </a:p>
        </p:txBody>
      </p:sp>
      <p:sp>
        <p:nvSpPr>
          <p:cNvPr id="5" name="Textfeld 4">
            <a:extLst>
              <a:ext uri="{FF2B5EF4-FFF2-40B4-BE49-F238E27FC236}">
                <a16:creationId xmlns:a16="http://schemas.microsoft.com/office/drawing/2014/main" xmlns="" id="{D67E98D4-8958-4442-8971-9085BDF5910A}"/>
              </a:ext>
            </a:extLst>
          </p:cNvPr>
          <p:cNvSpPr txBox="1"/>
          <p:nvPr/>
        </p:nvSpPr>
        <p:spPr>
          <a:xfrm>
            <a:off x="85935" y="150644"/>
            <a:ext cx="61115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2800" b="1" dirty="0">
                <a:solidFill>
                  <a:srgbClr val="002060"/>
                </a:solidFill>
                <a:highlight>
                  <a:srgbClr val="FFFF00"/>
                </a:highlight>
                <a:latin typeface="Calibri" panose="020F0502020204030204"/>
              </a:rPr>
              <a:t>Chronologie/</a:t>
            </a: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Daten zur  Pfarrei Mühlau</a:t>
            </a:r>
          </a:p>
        </p:txBody>
      </p:sp>
      <p:graphicFrame>
        <p:nvGraphicFramePr>
          <p:cNvPr id="7" name="Tabelle 6">
            <a:extLst>
              <a:ext uri="{FF2B5EF4-FFF2-40B4-BE49-F238E27FC236}">
                <a16:creationId xmlns:a16="http://schemas.microsoft.com/office/drawing/2014/main" xmlns="" id="{72C44C5E-629F-4714-84F9-EF1993B97ABD}"/>
              </a:ext>
            </a:extLst>
          </p:cNvPr>
          <p:cNvGraphicFramePr>
            <a:graphicFrameLocks noGrp="1"/>
          </p:cNvGraphicFramePr>
          <p:nvPr>
            <p:extLst>
              <p:ext uri="{D42A27DB-BD31-4B8C-83A1-F6EECF244321}">
                <p14:modId xmlns:p14="http://schemas.microsoft.com/office/powerpoint/2010/main" val="1326384113"/>
              </p:ext>
            </p:extLst>
          </p:nvPr>
        </p:nvGraphicFramePr>
        <p:xfrm>
          <a:off x="223934" y="719666"/>
          <a:ext cx="5835554" cy="5735320"/>
        </p:xfrm>
        <a:graphic>
          <a:graphicData uri="http://schemas.openxmlformats.org/drawingml/2006/table">
            <a:tbl>
              <a:tblPr firstRow="1" bandRow="1">
                <a:tableStyleId>{327F97BB-C833-4FB7-BDE5-3F7075034690}</a:tableStyleId>
              </a:tblPr>
              <a:tblGrid>
                <a:gridCol w="1232411">
                  <a:extLst>
                    <a:ext uri="{9D8B030D-6E8A-4147-A177-3AD203B41FA5}">
                      <a16:colId xmlns:a16="http://schemas.microsoft.com/office/drawing/2014/main" xmlns="" val="3989273860"/>
                    </a:ext>
                  </a:extLst>
                </a:gridCol>
                <a:gridCol w="4603143">
                  <a:extLst>
                    <a:ext uri="{9D8B030D-6E8A-4147-A177-3AD203B41FA5}">
                      <a16:colId xmlns:a16="http://schemas.microsoft.com/office/drawing/2014/main" xmlns="" val="3448038745"/>
                    </a:ext>
                  </a:extLst>
                </a:gridCol>
              </a:tblGrid>
              <a:tr h="370840">
                <a:tc>
                  <a:txBody>
                    <a:bodyPr/>
                    <a:lstStyle/>
                    <a:p>
                      <a:r>
                        <a:rPr lang="de-CH" sz="2000" dirty="0"/>
                        <a:t>Jahr</a:t>
                      </a:r>
                    </a:p>
                  </a:txBody>
                  <a:tcPr/>
                </a:tc>
                <a:tc>
                  <a:txBody>
                    <a:bodyPr/>
                    <a:lstStyle/>
                    <a:p>
                      <a:r>
                        <a:rPr lang="de-CH" sz="2000" dirty="0"/>
                        <a:t>Ereignis</a:t>
                      </a:r>
                    </a:p>
                  </a:txBody>
                  <a:tcPr/>
                </a:tc>
                <a:extLst>
                  <a:ext uri="{0D108BD9-81ED-4DB2-BD59-A6C34878D82A}">
                    <a16:rowId xmlns:a16="http://schemas.microsoft.com/office/drawing/2014/main" xmlns="" val="3566346756"/>
                  </a:ext>
                </a:extLst>
              </a:tr>
              <a:tr h="370840">
                <a:tc>
                  <a:txBody>
                    <a:bodyPr/>
                    <a:lstStyle/>
                    <a:p>
                      <a:r>
                        <a:rPr lang="de-CH" dirty="0"/>
                        <a:t>1274</a:t>
                      </a:r>
                    </a:p>
                  </a:txBody>
                  <a:tcPr/>
                </a:tc>
                <a:tc>
                  <a:txBody>
                    <a:bodyPr/>
                    <a:lstStyle/>
                    <a:p>
                      <a:r>
                        <a:rPr lang="de-CH" dirty="0"/>
                        <a:t>Erstmalige Erwähnung mit «</a:t>
                      </a:r>
                      <a:r>
                        <a:rPr lang="de-CH" dirty="0" err="1">
                          <a:highlight>
                            <a:srgbClr val="FF00FF"/>
                          </a:highlight>
                        </a:rPr>
                        <a:t>Mulnowe</a:t>
                      </a:r>
                      <a:r>
                        <a:rPr lang="de-CH" dirty="0"/>
                        <a:t>»</a:t>
                      </a:r>
                    </a:p>
                  </a:txBody>
                  <a:tcPr/>
                </a:tc>
                <a:extLst>
                  <a:ext uri="{0D108BD9-81ED-4DB2-BD59-A6C34878D82A}">
                    <a16:rowId xmlns:a16="http://schemas.microsoft.com/office/drawing/2014/main" xmlns="" val="3849077294"/>
                  </a:ext>
                </a:extLst>
              </a:tr>
              <a:tr h="370840">
                <a:tc>
                  <a:txBody>
                    <a:bodyPr/>
                    <a:lstStyle/>
                    <a:p>
                      <a:r>
                        <a:rPr lang="de-CH" dirty="0"/>
                        <a:t>1328/1371</a:t>
                      </a:r>
                    </a:p>
                  </a:txBody>
                  <a:tcPr/>
                </a:tc>
                <a:tc>
                  <a:txBody>
                    <a:bodyPr/>
                    <a:lstStyle/>
                    <a:p>
                      <a:r>
                        <a:rPr lang="de-CH" dirty="0"/>
                        <a:t>Erstmalige Erwähnung von «</a:t>
                      </a:r>
                      <a:r>
                        <a:rPr lang="de-CH" dirty="0" err="1"/>
                        <a:t>Kestiberg</a:t>
                      </a:r>
                      <a:r>
                        <a:rPr lang="de-CH" dirty="0"/>
                        <a:t>» und «</a:t>
                      </a:r>
                      <a:r>
                        <a:rPr lang="de-CH" dirty="0" err="1"/>
                        <a:t>Schorren</a:t>
                      </a:r>
                      <a:r>
                        <a:rPr lang="de-CH" dirty="0"/>
                        <a:t>»</a:t>
                      </a:r>
                    </a:p>
                  </a:txBody>
                  <a:tcPr/>
                </a:tc>
                <a:extLst>
                  <a:ext uri="{0D108BD9-81ED-4DB2-BD59-A6C34878D82A}">
                    <a16:rowId xmlns:a16="http://schemas.microsoft.com/office/drawing/2014/main" xmlns="" val="76380664"/>
                  </a:ext>
                </a:extLst>
              </a:tr>
              <a:tr h="370840">
                <a:tc>
                  <a:txBody>
                    <a:bodyPr/>
                    <a:lstStyle/>
                    <a:p>
                      <a:r>
                        <a:rPr lang="de-CH" dirty="0"/>
                        <a:t>1393</a:t>
                      </a:r>
                    </a:p>
                  </a:txBody>
                  <a:tcPr/>
                </a:tc>
                <a:tc>
                  <a:txBody>
                    <a:bodyPr/>
                    <a:lstStyle/>
                    <a:p>
                      <a:r>
                        <a:rPr lang="de-CH" dirty="0"/>
                        <a:t>Amt </a:t>
                      </a:r>
                      <a:r>
                        <a:rPr lang="de-CH" dirty="0" err="1"/>
                        <a:t>Merenschwand</a:t>
                      </a:r>
                      <a:r>
                        <a:rPr lang="de-CH" dirty="0"/>
                        <a:t> kommt an Luzern</a:t>
                      </a:r>
                    </a:p>
                  </a:txBody>
                  <a:tcPr/>
                </a:tc>
                <a:extLst>
                  <a:ext uri="{0D108BD9-81ED-4DB2-BD59-A6C34878D82A}">
                    <a16:rowId xmlns:a16="http://schemas.microsoft.com/office/drawing/2014/main" xmlns="" val="2102908909"/>
                  </a:ext>
                </a:extLst>
              </a:tr>
              <a:tr h="370840">
                <a:tc>
                  <a:txBody>
                    <a:bodyPr/>
                    <a:lstStyle/>
                    <a:p>
                      <a:r>
                        <a:rPr lang="de-CH" dirty="0"/>
                        <a:t>1580</a:t>
                      </a:r>
                    </a:p>
                  </a:txBody>
                  <a:tcPr/>
                </a:tc>
                <a:tc>
                  <a:txBody>
                    <a:bodyPr/>
                    <a:lstStyle/>
                    <a:p>
                      <a:r>
                        <a:rPr lang="de-CH" dirty="0"/>
                        <a:t>Stadt Luzern bewilligt den </a:t>
                      </a:r>
                      <a:r>
                        <a:rPr lang="de-CH" b="1" dirty="0">
                          <a:highlight>
                            <a:srgbClr val="FF00FF"/>
                          </a:highlight>
                        </a:rPr>
                        <a:t>Bau einer Kapelle</a:t>
                      </a:r>
                    </a:p>
                  </a:txBody>
                  <a:tcPr/>
                </a:tc>
                <a:extLst>
                  <a:ext uri="{0D108BD9-81ED-4DB2-BD59-A6C34878D82A}">
                    <a16:rowId xmlns:a16="http://schemas.microsoft.com/office/drawing/2014/main" xmlns="" val="130280107"/>
                  </a:ext>
                </a:extLst>
              </a:tr>
              <a:tr h="370840">
                <a:tc>
                  <a:txBody>
                    <a:bodyPr/>
                    <a:lstStyle/>
                    <a:p>
                      <a:r>
                        <a:rPr lang="de-CH" dirty="0"/>
                        <a:t>1582</a:t>
                      </a:r>
                    </a:p>
                  </a:txBody>
                  <a:tcPr/>
                </a:tc>
                <a:tc>
                  <a:txBody>
                    <a:bodyPr/>
                    <a:lstStyle/>
                    <a:p>
                      <a:r>
                        <a:rPr lang="de-CH" dirty="0"/>
                        <a:t>Einweihung der Kapelle</a:t>
                      </a:r>
                    </a:p>
                  </a:txBody>
                  <a:tcPr/>
                </a:tc>
                <a:extLst>
                  <a:ext uri="{0D108BD9-81ED-4DB2-BD59-A6C34878D82A}">
                    <a16:rowId xmlns:a16="http://schemas.microsoft.com/office/drawing/2014/main" xmlns="" val="248565487"/>
                  </a:ext>
                </a:extLst>
              </a:tr>
              <a:tr h="370840">
                <a:tc>
                  <a:txBody>
                    <a:bodyPr/>
                    <a:lstStyle/>
                    <a:p>
                      <a:r>
                        <a:rPr lang="de-CH" dirty="0"/>
                        <a:t>1583</a:t>
                      </a:r>
                    </a:p>
                  </a:txBody>
                  <a:tcPr/>
                </a:tc>
                <a:tc>
                  <a:txBody>
                    <a:bodyPr/>
                    <a:lstStyle/>
                    <a:p>
                      <a:r>
                        <a:rPr lang="de-CH" dirty="0"/>
                        <a:t>Gründung der </a:t>
                      </a:r>
                      <a:r>
                        <a:rPr lang="de-CH" b="1" dirty="0">
                          <a:highlight>
                            <a:srgbClr val="FF00FF"/>
                          </a:highlight>
                        </a:rPr>
                        <a:t>St. Anna Bruderschaft</a:t>
                      </a:r>
                    </a:p>
                  </a:txBody>
                  <a:tcPr/>
                </a:tc>
                <a:extLst>
                  <a:ext uri="{0D108BD9-81ED-4DB2-BD59-A6C34878D82A}">
                    <a16:rowId xmlns:a16="http://schemas.microsoft.com/office/drawing/2014/main" xmlns="" val="1763174394"/>
                  </a:ext>
                </a:extLst>
              </a:tr>
              <a:tr h="370840">
                <a:tc>
                  <a:txBody>
                    <a:bodyPr/>
                    <a:lstStyle/>
                    <a:p>
                      <a:r>
                        <a:rPr lang="de-CH" dirty="0"/>
                        <a:t>1654</a:t>
                      </a:r>
                    </a:p>
                  </a:txBody>
                  <a:tcPr/>
                </a:tc>
                <a:tc>
                  <a:txBody>
                    <a:bodyPr/>
                    <a:lstStyle/>
                    <a:p>
                      <a:r>
                        <a:rPr lang="de-CH" b="1" dirty="0">
                          <a:highlight>
                            <a:srgbClr val="FF00FF"/>
                          </a:highlight>
                        </a:rPr>
                        <a:t>Bau der ersten Kirche</a:t>
                      </a:r>
                      <a:r>
                        <a:rPr lang="de-CH" dirty="0"/>
                        <a:t>, aber  Verlegung, da zu nahe am neu gebauten Rest. Löwen, heute Storchen. </a:t>
                      </a:r>
                    </a:p>
                    <a:p>
                      <a:r>
                        <a:rPr lang="de-CH" dirty="0"/>
                        <a:t>Ein Bildstöckli zeigt den ehemaligen Standort der Kirche an. </a:t>
                      </a:r>
                    </a:p>
                  </a:txBody>
                  <a:tcPr/>
                </a:tc>
                <a:extLst>
                  <a:ext uri="{0D108BD9-81ED-4DB2-BD59-A6C34878D82A}">
                    <a16:rowId xmlns:a16="http://schemas.microsoft.com/office/drawing/2014/main" xmlns="" val="3150505077"/>
                  </a:ext>
                </a:extLst>
              </a:tr>
              <a:tr h="370840">
                <a:tc>
                  <a:txBody>
                    <a:bodyPr/>
                    <a:lstStyle/>
                    <a:p>
                      <a:r>
                        <a:rPr lang="de-CH" dirty="0"/>
                        <a:t>1682</a:t>
                      </a:r>
                    </a:p>
                  </a:txBody>
                  <a:tcPr/>
                </a:tc>
                <a:tc>
                  <a:txBody>
                    <a:bodyPr/>
                    <a:lstStyle/>
                    <a:p>
                      <a:r>
                        <a:rPr lang="de-CH" dirty="0"/>
                        <a:t>Überführung der </a:t>
                      </a:r>
                      <a:r>
                        <a:rPr lang="de-CH" b="1" dirty="0">
                          <a:highlight>
                            <a:srgbClr val="FF00FF"/>
                          </a:highlight>
                        </a:rPr>
                        <a:t>Reliquien</a:t>
                      </a:r>
                      <a:r>
                        <a:rPr lang="de-CH" dirty="0"/>
                        <a:t> Joachim und Anna vom Kloster Einsiedeln und Engelberg</a:t>
                      </a:r>
                    </a:p>
                  </a:txBody>
                  <a:tcPr/>
                </a:tc>
                <a:extLst>
                  <a:ext uri="{0D108BD9-81ED-4DB2-BD59-A6C34878D82A}">
                    <a16:rowId xmlns:a16="http://schemas.microsoft.com/office/drawing/2014/main" xmlns="" val="652339537"/>
                  </a:ext>
                </a:extLst>
              </a:tr>
              <a:tr h="370840">
                <a:tc>
                  <a:txBody>
                    <a:bodyPr/>
                    <a:lstStyle/>
                    <a:p>
                      <a:r>
                        <a:rPr lang="de-CH" dirty="0"/>
                        <a:t>1798</a:t>
                      </a:r>
                    </a:p>
                  </a:txBody>
                  <a:tcPr/>
                </a:tc>
                <a:tc>
                  <a:txBody>
                    <a:bodyPr/>
                    <a:lstStyle/>
                    <a:p>
                      <a:r>
                        <a:rPr lang="de-CH" dirty="0"/>
                        <a:t>Untergang der </a:t>
                      </a:r>
                      <a:r>
                        <a:rPr lang="de-CH" b="1" dirty="0">
                          <a:highlight>
                            <a:srgbClr val="FF00FF"/>
                          </a:highlight>
                        </a:rPr>
                        <a:t>Alten Eidgenossenschaft</a:t>
                      </a:r>
                    </a:p>
                  </a:txBody>
                  <a:tcPr/>
                </a:tc>
                <a:extLst>
                  <a:ext uri="{0D108BD9-81ED-4DB2-BD59-A6C34878D82A}">
                    <a16:rowId xmlns:a16="http://schemas.microsoft.com/office/drawing/2014/main" xmlns="" val="3619270112"/>
                  </a:ext>
                </a:extLst>
              </a:tr>
              <a:tr h="370840">
                <a:tc>
                  <a:txBody>
                    <a:bodyPr/>
                    <a:lstStyle/>
                    <a:p>
                      <a:r>
                        <a:rPr lang="de-CH" dirty="0"/>
                        <a:t>1803</a:t>
                      </a:r>
                    </a:p>
                  </a:txBody>
                  <a:tcPr/>
                </a:tc>
                <a:tc>
                  <a:txBody>
                    <a:bodyPr/>
                    <a:lstStyle/>
                    <a:p>
                      <a:r>
                        <a:rPr lang="de-CH" dirty="0"/>
                        <a:t>Amt </a:t>
                      </a:r>
                      <a:r>
                        <a:rPr lang="de-CH" dirty="0" err="1"/>
                        <a:t>Merenschwand</a:t>
                      </a:r>
                      <a:r>
                        <a:rPr lang="de-CH" dirty="0"/>
                        <a:t> kommt  zum </a:t>
                      </a:r>
                      <a:r>
                        <a:rPr lang="de-CH" b="1" dirty="0" err="1">
                          <a:highlight>
                            <a:srgbClr val="FF00FF"/>
                          </a:highlight>
                        </a:rPr>
                        <a:t>Kt</a:t>
                      </a:r>
                      <a:r>
                        <a:rPr lang="de-CH" b="1" dirty="0">
                          <a:highlight>
                            <a:srgbClr val="FF00FF"/>
                          </a:highlight>
                        </a:rPr>
                        <a:t>. Aargau</a:t>
                      </a:r>
                    </a:p>
                  </a:txBody>
                  <a:tcPr/>
                </a:tc>
                <a:extLst>
                  <a:ext uri="{0D108BD9-81ED-4DB2-BD59-A6C34878D82A}">
                    <a16:rowId xmlns:a16="http://schemas.microsoft.com/office/drawing/2014/main" xmlns="" val="4266728549"/>
                  </a:ext>
                </a:extLst>
              </a:tr>
            </a:tbl>
          </a:graphicData>
        </a:graphic>
      </p:graphicFrame>
      <p:graphicFrame>
        <p:nvGraphicFramePr>
          <p:cNvPr id="9" name="Tabelle 8">
            <a:extLst>
              <a:ext uri="{FF2B5EF4-FFF2-40B4-BE49-F238E27FC236}">
                <a16:creationId xmlns:a16="http://schemas.microsoft.com/office/drawing/2014/main" xmlns="" id="{C3992568-F1EC-4BC9-92AE-9AAEB467BE71}"/>
              </a:ext>
            </a:extLst>
          </p:cNvPr>
          <p:cNvGraphicFramePr>
            <a:graphicFrameLocks noGrp="1"/>
          </p:cNvGraphicFramePr>
          <p:nvPr>
            <p:extLst>
              <p:ext uri="{D42A27DB-BD31-4B8C-83A1-F6EECF244321}">
                <p14:modId xmlns:p14="http://schemas.microsoft.com/office/powerpoint/2010/main" val="2265631558"/>
              </p:ext>
            </p:extLst>
          </p:nvPr>
        </p:nvGraphicFramePr>
        <p:xfrm>
          <a:off x="6132514" y="201842"/>
          <a:ext cx="5835554" cy="6273800"/>
        </p:xfrm>
        <a:graphic>
          <a:graphicData uri="http://schemas.openxmlformats.org/drawingml/2006/table">
            <a:tbl>
              <a:tblPr firstRow="1" bandRow="1">
                <a:tableStyleId>{327F97BB-C833-4FB7-BDE5-3F7075034690}</a:tableStyleId>
              </a:tblPr>
              <a:tblGrid>
                <a:gridCol w="872705">
                  <a:extLst>
                    <a:ext uri="{9D8B030D-6E8A-4147-A177-3AD203B41FA5}">
                      <a16:colId xmlns:a16="http://schemas.microsoft.com/office/drawing/2014/main" xmlns="" val="1156335103"/>
                    </a:ext>
                  </a:extLst>
                </a:gridCol>
                <a:gridCol w="4962849">
                  <a:extLst>
                    <a:ext uri="{9D8B030D-6E8A-4147-A177-3AD203B41FA5}">
                      <a16:colId xmlns:a16="http://schemas.microsoft.com/office/drawing/2014/main" xmlns="" val="1887902648"/>
                    </a:ext>
                  </a:extLst>
                </a:gridCol>
              </a:tblGrid>
              <a:tr h="370840">
                <a:tc>
                  <a:txBody>
                    <a:bodyPr/>
                    <a:lstStyle/>
                    <a:p>
                      <a:r>
                        <a:rPr lang="de-CH" sz="2000" dirty="0"/>
                        <a:t>Jahr</a:t>
                      </a:r>
                    </a:p>
                  </a:txBody>
                  <a:tcPr/>
                </a:tc>
                <a:tc>
                  <a:txBody>
                    <a:bodyPr/>
                    <a:lstStyle/>
                    <a:p>
                      <a:r>
                        <a:rPr lang="de-CH" sz="2000" dirty="0"/>
                        <a:t>Ereignis</a:t>
                      </a:r>
                    </a:p>
                  </a:txBody>
                  <a:tcPr/>
                </a:tc>
                <a:extLst>
                  <a:ext uri="{0D108BD9-81ED-4DB2-BD59-A6C34878D82A}">
                    <a16:rowId xmlns:a16="http://schemas.microsoft.com/office/drawing/2014/main" xmlns="" val="1887177660"/>
                  </a:ext>
                </a:extLst>
              </a:tr>
              <a:tr h="370840">
                <a:tc>
                  <a:txBody>
                    <a:bodyPr/>
                    <a:lstStyle/>
                    <a:p>
                      <a:r>
                        <a:rPr lang="de-CH" dirty="0"/>
                        <a:t>1849</a:t>
                      </a:r>
                    </a:p>
                  </a:txBody>
                  <a:tcPr/>
                </a:tc>
                <a:tc>
                  <a:txBody>
                    <a:bodyPr/>
                    <a:lstStyle/>
                    <a:p>
                      <a:r>
                        <a:rPr lang="de-CH" dirty="0"/>
                        <a:t>Beschluss der Gemeinde Mühlau, die Kapelle neu zu bauen, bzw. </a:t>
                      </a:r>
                      <a:r>
                        <a:rPr lang="de-CH" b="1" dirty="0">
                          <a:highlight>
                            <a:srgbClr val="FF00FF"/>
                          </a:highlight>
                        </a:rPr>
                        <a:t>eine neue Kirche </a:t>
                      </a:r>
                      <a:r>
                        <a:rPr lang="de-CH" dirty="0"/>
                        <a:t>zu errichten. </a:t>
                      </a:r>
                    </a:p>
                  </a:txBody>
                  <a:tcPr/>
                </a:tc>
                <a:extLst>
                  <a:ext uri="{0D108BD9-81ED-4DB2-BD59-A6C34878D82A}">
                    <a16:rowId xmlns:a16="http://schemas.microsoft.com/office/drawing/2014/main" xmlns="" val="4020965256"/>
                  </a:ext>
                </a:extLst>
              </a:tr>
              <a:tr h="370840">
                <a:tc>
                  <a:txBody>
                    <a:bodyPr/>
                    <a:lstStyle/>
                    <a:p>
                      <a:r>
                        <a:rPr lang="de-CH" dirty="0"/>
                        <a:t>1852</a:t>
                      </a:r>
                    </a:p>
                  </a:txBody>
                  <a:tcPr/>
                </a:tc>
                <a:tc>
                  <a:txBody>
                    <a:bodyPr/>
                    <a:lstStyle/>
                    <a:p>
                      <a:r>
                        <a:rPr lang="de-CH" dirty="0"/>
                        <a:t>Bauvertrag mit dem Tiroler Baumeister Josef </a:t>
                      </a:r>
                      <a:r>
                        <a:rPr lang="de-CH" dirty="0" err="1"/>
                        <a:t>Lechtleitner</a:t>
                      </a:r>
                      <a:r>
                        <a:rPr lang="de-CH" dirty="0"/>
                        <a:t>. Turm von: Johann Keusch, Boswil</a:t>
                      </a:r>
                    </a:p>
                  </a:txBody>
                  <a:tcPr/>
                </a:tc>
                <a:extLst>
                  <a:ext uri="{0D108BD9-81ED-4DB2-BD59-A6C34878D82A}">
                    <a16:rowId xmlns:a16="http://schemas.microsoft.com/office/drawing/2014/main" xmlns="" val="3368643820"/>
                  </a:ext>
                </a:extLst>
              </a:tr>
              <a:tr h="370840">
                <a:tc>
                  <a:txBody>
                    <a:bodyPr/>
                    <a:lstStyle/>
                    <a:p>
                      <a:r>
                        <a:rPr lang="de-CH" dirty="0"/>
                        <a:t>1856</a:t>
                      </a:r>
                      <a:endParaRPr lang="de-CH" b="1" dirty="0"/>
                    </a:p>
                  </a:txBody>
                  <a:tcPr/>
                </a:tc>
                <a:tc>
                  <a:txBody>
                    <a:bodyPr/>
                    <a:lstStyle/>
                    <a:p>
                      <a:r>
                        <a:rPr lang="de-CH" b="1" dirty="0">
                          <a:highlight>
                            <a:srgbClr val="FF00FF"/>
                          </a:highlight>
                        </a:rPr>
                        <a:t>Einweihung der neuen Kirche </a:t>
                      </a:r>
                      <a:r>
                        <a:rPr lang="de-CH" dirty="0">
                          <a:sym typeface="Wingdings" panose="05000000000000000000" pitchFamily="2" charset="2"/>
                        </a:rPr>
                        <a:t> </a:t>
                      </a:r>
                      <a:r>
                        <a:rPr lang="de-CH" dirty="0">
                          <a:highlight>
                            <a:srgbClr val="0000FF"/>
                          </a:highlight>
                          <a:sym typeface="Wingdings" panose="05000000000000000000" pitchFamily="2" charset="2"/>
                        </a:rPr>
                        <a:t>Historismus!</a:t>
                      </a:r>
                      <a:endParaRPr lang="de-CH" b="1" dirty="0">
                        <a:highlight>
                          <a:srgbClr val="0000FF"/>
                        </a:highlight>
                      </a:endParaRPr>
                    </a:p>
                  </a:txBody>
                  <a:tcPr/>
                </a:tc>
                <a:extLst>
                  <a:ext uri="{0D108BD9-81ED-4DB2-BD59-A6C34878D82A}">
                    <a16:rowId xmlns:a16="http://schemas.microsoft.com/office/drawing/2014/main" xmlns="" val="2954842463"/>
                  </a:ext>
                </a:extLst>
              </a:tr>
              <a:tr h="370840">
                <a:tc>
                  <a:txBody>
                    <a:bodyPr/>
                    <a:lstStyle/>
                    <a:p>
                      <a:r>
                        <a:rPr lang="de-CH" dirty="0"/>
                        <a:t>1864</a:t>
                      </a:r>
                    </a:p>
                  </a:txBody>
                  <a:tcPr/>
                </a:tc>
                <a:tc>
                  <a:txBody>
                    <a:bodyPr/>
                    <a:lstStyle/>
                    <a:p>
                      <a:r>
                        <a:rPr lang="de-CH" dirty="0"/>
                        <a:t>Innen-Ausbau (Altäre und Kanzel)</a:t>
                      </a:r>
                    </a:p>
                  </a:txBody>
                  <a:tcPr/>
                </a:tc>
                <a:extLst>
                  <a:ext uri="{0D108BD9-81ED-4DB2-BD59-A6C34878D82A}">
                    <a16:rowId xmlns:a16="http://schemas.microsoft.com/office/drawing/2014/main" xmlns="" val="1030936664"/>
                  </a:ext>
                </a:extLst>
              </a:tr>
              <a:tr h="370840">
                <a:tc>
                  <a:txBody>
                    <a:bodyPr/>
                    <a:lstStyle/>
                    <a:p>
                      <a:r>
                        <a:rPr lang="de-CH" dirty="0"/>
                        <a:t>1874</a:t>
                      </a:r>
                    </a:p>
                  </a:txBody>
                  <a:tcPr/>
                </a:tc>
                <a:tc>
                  <a:txBody>
                    <a:bodyPr/>
                    <a:lstStyle/>
                    <a:p>
                      <a:r>
                        <a:rPr lang="de-CH" b="1" u="sng" dirty="0" smtClean="0">
                          <a:solidFill>
                            <a:schemeClr val="bg1"/>
                          </a:solidFill>
                          <a:effectLst>
                            <a:outerShdw blurRad="38100" dist="38100" dir="2700000" algn="tl">
                              <a:srgbClr val="000000">
                                <a:alpha val="43137"/>
                              </a:srgbClr>
                            </a:outerShdw>
                          </a:effectLst>
                        </a:rPr>
                        <a:t>TAUFSTEIN</a:t>
                      </a:r>
                      <a:r>
                        <a:rPr lang="de-CH" dirty="0" smtClean="0">
                          <a:solidFill>
                            <a:schemeClr val="bg1"/>
                          </a:solidFill>
                        </a:rPr>
                        <a:t> </a:t>
                      </a:r>
                      <a:r>
                        <a:rPr lang="de-CH" dirty="0" smtClean="0"/>
                        <a:t>durch </a:t>
                      </a:r>
                      <a:r>
                        <a:rPr lang="de-CH" dirty="0"/>
                        <a:t>Joseph Moosbrugger (Konstanz)</a:t>
                      </a:r>
                    </a:p>
                  </a:txBody>
                  <a:tcPr>
                    <a:solidFill>
                      <a:schemeClr val="accent2">
                        <a:alpha val="20000"/>
                      </a:schemeClr>
                    </a:solidFill>
                  </a:tcPr>
                </a:tc>
                <a:extLst>
                  <a:ext uri="{0D108BD9-81ED-4DB2-BD59-A6C34878D82A}">
                    <a16:rowId xmlns:a16="http://schemas.microsoft.com/office/drawing/2014/main" xmlns="" val="2514623947"/>
                  </a:ext>
                </a:extLst>
              </a:tr>
              <a:tr h="370840">
                <a:tc>
                  <a:txBody>
                    <a:bodyPr/>
                    <a:lstStyle/>
                    <a:p>
                      <a:r>
                        <a:rPr lang="de-CH" dirty="0"/>
                        <a:t>1880</a:t>
                      </a:r>
                      <a:endParaRPr lang="de-CH" b="1" dirty="0"/>
                    </a:p>
                  </a:txBody>
                  <a:tcPr/>
                </a:tc>
                <a:tc>
                  <a:txBody>
                    <a:bodyPr/>
                    <a:lstStyle/>
                    <a:p>
                      <a:r>
                        <a:rPr lang="de-CH" b="1" dirty="0">
                          <a:highlight>
                            <a:srgbClr val="FF00FF"/>
                          </a:highlight>
                        </a:rPr>
                        <a:t>Mühlau wird selbständige Pfarrei, 1. Pfarrer</a:t>
                      </a:r>
                    </a:p>
                  </a:txBody>
                  <a:tcPr/>
                </a:tc>
                <a:extLst>
                  <a:ext uri="{0D108BD9-81ED-4DB2-BD59-A6C34878D82A}">
                    <a16:rowId xmlns:a16="http://schemas.microsoft.com/office/drawing/2014/main" xmlns="" val="1812640004"/>
                  </a:ext>
                </a:extLst>
              </a:tr>
              <a:tr h="370840">
                <a:tc>
                  <a:txBody>
                    <a:bodyPr/>
                    <a:lstStyle/>
                    <a:p>
                      <a:r>
                        <a:rPr lang="de-CH" dirty="0"/>
                        <a:t>1888</a:t>
                      </a:r>
                    </a:p>
                    <a:p>
                      <a:r>
                        <a:rPr lang="de-CH" dirty="0"/>
                        <a:t>1907</a:t>
                      </a:r>
                    </a:p>
                    <a:p>
                      <a:endParaRPr lang="de-CH" dirty="0"/>
                    </a:p>
                    <a:p>
                      <a:r>
                        <a:rPr lang="de-CH" dirty="0"/>
                        <a:t>1937</a:t>
                      </a:r>
                    </a:p>
                    <a:p>
                      <a:r>
                        <a:rPr lang="de-CH" dirty="0"/>
                        <a:t>1965</a:t>
                      </a:r>
                    </a:p>
                  </a:txBody>
                  <a:tcPr/>
                </a:tc>
                <a:tc>
                  <a:txBody>
                    <a:bodyPr/>
                    <a:lstStyle/>
                    <a:p>
                      <a:r>
                        <a:rPr lang="de-CH" b="1" dirty="0">
                          <a:highlight>
                            <a:srgbClr val="FF00FF"/>
                          </a:highlight>
                        </a:rPr>
                        <a:t>Glocken</a:t>
                      </a:r>
                      <a:r>
                        <a:rPr lang="de-CH" dirty="0"/>
                        <a:t> durch die Fa. </a:t>
                      </a:r>
                      <a:r>
                        <a:rPr lang="de-CH" dirty="0" err="1"/>
                        <a:t>Rüetschi</a:t>
                      </a:r>
                      <a:r>
                        <a:rPr lang="de-CH" dirty="0"/>
                        <a:t> in Aarau</a:t>
                      </a:r>
                    </a:p>
                    <a:p>
                      <a:r>
                        <a:rPr lang="de-CH" dirty="0"/>
                        <a:t>Stuckaturen im Innern und </a:t>
                      </a:r>
                      <a:r>
                        <a:rPr lang="de-CH" b="1" dirty="0">
                          <a:highlight>
                            <a:srgbClr val="FF00FF"/>
                          </a:highlight>
                        </a:rPr>
                        <a:t>Deckengemälde</a:t>
                      </a:r>
                      <a:r>
                        <a:rPr lang="de-CH" dirty="0"/>
                        <a:t> von </a:t>
                      </a:r>
                    </a:p>
                    <a:p>
                      <a:r>
                        <a:rPr lang="de-CH" dirty="0"/>
                        <a:t>Jean Danner, Kunstmaler aus Luzern</a:t>
                      </a:r>
                    </a:p>
                    <a:p>
                      <a:r>
                        <a:rPr lang="de-CH" dirty="0"/>
                        <a:t>Erste Aussen-Renovation</a:t>
                      </a:r>
                    </a:p>
                    <a:p>
                      <a:r>
                        <a:rPr lang="de-CH" dirty="0"/>
                        <a:t>Erweiterung der </a:t>
                      </a:r>
                      <a:r>
                        <a:rPr lang="de-CH" b="1" dirty="0">
                          <a:highlight>
                            <a:srgbClr val="FF00FF"/>
                          </a:highlight>
                        </a:rPr>
                        <a:t>Sakristei</a:t>
                      </a:r>
                    </a:p>
                  </a:txBody>
                  <a:tcPr/>
                </a:tc>
                <a:extLst>
                  <a:ext uri="{0D108BD9-81ED-4DB2-BD59-A6C34878D82A}">
                    <a16:rowId xmlns:a16="http://schemas.microsoft.com/office/drawing/2014/main" xmlns="" val="388653529"/>
                  </a:ext>
                </a:extLst>
              </a:tr>
              <a:tr h="370840">
                <a:tc>
                  <a:txBody>
                    <a:bodyPr/>
                    <a:lstStyle/>
                    <a:p>
                      <a:r>
                        <a:rPr lang="de-CH" dirty="0"/>
                        <a:t>1961/</a:t>
                      </a:r>
                    </a:p>
                    <a:p>
                      <a:r>
                        <a:rPr lang="de-CH" dirty="0"/>
                        <a:t>1964</a:t>
                      </a:r>
                    </a:p>
                  </a:txBody>
                  <a:tcPr/>
                </a:tc>
                <a:tc>
                  <a:txBody>
                    <a:bodyPr/>
                    <a:lstStyle/>
                    <a:p>
                      <a:r>
                        <a:rPr lang="de-CH" dirty="0"/>
                        <a:t>Beschluss der KG, Kirche unter </a:t>
                      </a:r>
                      <a:r>
                        <a:rPr lang="de-CH" b="1" dirty="0">
                          <a:highlight>
                            <a:srgbClr val="FF00FF"/>
                          </a:highlight>
                        </a:rPr>
                        <a:t>Denkmalschutz</a:t>
                      </a:r>
                      <a:r>
                        <a:rPr lang="de-CH" dirty="0"/>
                        <a:t> zu stellen. Vom </a:t>
                      </a:r>
                      <a:r>
                        <a:rPr lang="de-CH" dirty="0" err="1"/>
                        <a:t>Reg.rat</a:t>
                      </a:r>
                      <a:r>
                        <a:rPr lang="de-CH" dirty="0"/>
                        <a:t> 1964 genehmigt. </a:t>
                      </a:r>
                    </a:p>
                  </a:txBody>
                  <a:tcPr/>
                </a:tc>
                <a:extLst>
                  <a:ext uri="{0D108BD9-81ED-4DB2-BD59-A6C34878D82A}">
                    <a16:rowId xmlns:a16="http://schemas.microsoft.com/office/drawing/2014/main" xmlns="" val="3476447859"/>
                  </a:ext>
                </a:extLst>
              </a:tr>
              <a:tr h="370840">
                <a:tc>
                  <a:txBody>
                    <a:bodyPr/>
                    <a:lstStyle/>
                    <a:p>
                      <a:r>
                        <a:rPr lang="de-CH" dirty="0"/>
                        <a:t>1998</a:t>
                      </a:r>
                    </a:p>
                  </a:txBody>
                  <a:tcPr/>
                </a:tc>
                <a:tc>
                  <a:txBody>
                    <a:bodyPr/>
                    <a:lstStyle/>
                    <a:p>
                      <a:r>
                        <a:rPr lang="de-CH" dirty="0"/>
                        <a:t>Grosse Innen-Renovation für 1,4 Mio. Fr. </a:t>
                      </a:r>
                    </a:p>
                    <a:p>
                      <a:r>
                        <a:rPr lang="de-CH" dirty="0"/>
                        <a:t>Beichtstühle zugemauert…!</a:t>
                      </a:r>
                    </a:p>
                  </a:txBody>
                  <a:tcPr/>
                </a:tc>
                <a:extLst>
                  <a:ext uri="{0D108BD9-81ED-4DB2-BD59-A6C34878D82A}">
                    <a16:rowId xmlns:a16="http://schemas.microsoft.com/office/drawing/2014/main" xmlns="" val="172465186"/>
                  </a:ext>
                </a:extLst>
              </a:tr>
              <a:tr h="370840">
                <a:tc>
                  <a:txBody>
                    <a:bodyPr/>
                    <a:lstStyle/>
                    <a:p>
                      <a:r>
                        <a:rPr lang="de-CH" dirty="0"/>
                        <a:t>2014</a:t>
                      </a:r>
                    </a:p>
                  </a:txBody>
                  <a:tcPr/>
                </a:tc>
                <a:tc>
                  <a:txBody>
                    <a:bodyPr/>
                    <a:lstStyle/>
                    <a:p>
                      <a:r>
                        <a:rPr lang="de-CH" dirty="0"/>
                        <a:t>Ein </a:t>
                      </a:r>
                      <a:r>
                        <a:rPr lang="de-CH" b="1" dirty="0">
                          <a:highlight>
                            <a:srgbClr val="FF00FF"/>
                          </a:highlight>
                        </a:rPr>
                        <a:t>Pfarrer aus Indien</a:t>
                      </a:r>
                      <a:r>
                        <a:rPr lang="de-CH" dirty="0"/>
                        <a:t>…, </a:t>
                      </a:r>
                      <a:r>
                        <a:rPr lang="de-CH" dirty="0" err="1"/>
                        <a:t>Pfr</a:t>
                      </a:r>
                      <a:r>
                        <a:rPr lang="de-CH" dirty="0"/>
                        <a:t>. Danam Yammani</a:t>
                      </a:r>
                    </a:p>
                  </a:txBody>
                  <a:tcPr/>
                </a:tc>
                <a:extLst>
                  <a:ext uri="{0D108BD9-81ED-4DB2-BD59-A6C34878D82A}">
                    <a16:rowId xmlns:a16="http://schemas.microsoft.com/office/drawing/2014/main" xmlns="" val="3263924753"/>
                  </a:ext>
                </a:extLst>
              </a:tr>
            </a:tbl>
          </a:graphicData>
        </a:graphic>
      </p:graphicFrame>
    </p:spTree>
    <p:extLst>
      <p:ext uri="{BB962C8B-B14F-4D97-AF65-F5344CB8AC3E}">
        <p14:creationId xmlns:p14="http://schemas.microsoft.com/office/powerpoint/2010/main" val="10564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xmlns="" id="{52AE818D-5AC2-4953-BA92-6FF1492736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29" r="15492"/>
          <a:stretch/>
        </p:blipFill>
        <p:spPr>
          <a:xfrm>
            <a:off x="124284" y="2339965"/>
            <a:ext cx="3116426" cy="3601957"/>
          </a:xfrm>
          <a:prstGeom prst="rect">
            <a:avLst/>
          </a:prstGeom>
          <a:ln w="76200">
            <a:solidFill>
              <a:schemeClr val="tx1"/>
            </a:solidFill>
          </a:ln>
        </p:spPr>
      </p:pic>
      <p:sp>
        <p:nvSpPr>
          <p:cNvPr id="2" name="Fußzeilenplatzhalter 1">
            <a:extLst>
              <a:ext uri="{FF2B5EF4-FFF2-40B4-BE49-F238E27FC236}">
                <a16:creationId xmlns:a16="http://schemas.microsoft.com/office/drawing/2014/main" xmlns="" id="{A8062681-8BD9-4208-8F6B-49898A70AACC}"/>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DA3B50EA-8BA2-48BB-BFC6-1F8D43929F4C}"/>
              </a:ext>
            </a:extLst>
          </p:cNvPr>
          <p:cNvSpPr>
            <a:spLocks noGrp="1"/>
          </p:cNvSpPr>
          <p:nvPr>
            <p:ph type="sldNum" sz="quarter" idx="4"/>
          </p:nvPr>
        </p:nvSpPr>
        <p:spPr/>
        <p:txBody>
          <a:bodyPr/>
          <a:lstStyle/>
          <a:p>
            <a:fld id="{64FB6577-2FFB-47F3-AC0B-6DBD14551DD4}" type="slidenum">
              <a:rPr lang="de-CH" smtClean="0"/>
              <a:t>8</a:t>
            </a:fld>
            <a:endParaRPr lang="de-CH"/>
          </a:p>
        </p:txBody>
      </p:sp>
      <p:pic>
        <p:nvPicPr>
          <p:cNvPr id="5" name="Grafik 4">
            <a:extLst>
              <a:ext uri="{FF2B5EF4-FFF2-40B4-BE49-F238E27FC236}">
                <a16:creationId xmlns:a16="http://schemas.microsoft.com/office/drawing/2014/main" xmlns="" id="{5971736C-912D-4C31-923C-1419EB23B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7668" y="41324"/>
            <a:ext cx="8827008" cy="5925312"/>
          </a:xfrm>
          <a:prstGeom prst="rect">
            <a:avLst/>
          </a:prstGeom>
        </p:spPr>
      </p:pic>
      <p:sp>
        <p:nvSpPr>
          <p:cNvPr id="6" name="Textfeld 5">
            <a:extLst>
              <a:ext uri="{FF2B5EF4-FFF2-40B4-BE49-F238E27FC236}">
                <a16:creationId xmlns:a16="http://schemas.microsoft.com/office/drawing/2014/main" xmlns="" id="{0CB9619C-7120-4176-97E5-01413933DFD8}"/>
              </a:ext>
            </a:extLst>
          </p:cNvPr>
          <p:cNvSpPr txBox="1"/>
          <p:nvPr/>
        </p:nvSpPr>
        <p:spPr>
          <a:xfrm>
            <a:off x="174945" y="171950"/>
            <a:ext cx="301510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Warum braucht 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ein Kirchenarchiv?</a:t>
            </a:r>
          </a:p>
        </p:txBody>
      </p:sp>
    </p:spTree>
    <p:extLst>
      <p:ext uri="{BB962C8B-B14F-4D97-AF65-F5344CB8AC3E}">
        <p14:creationId xmlns:p14="http://schemas.microsoft.com/office/powerpoint/2010/main" val="337496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xmlns="" id="{9AFF247E-24DD-41CD-9B05-1559A56F34D5}"/>
              </a:ext>
            </a:extLst>
          </p:cNvPr>
          <p:cNvSpPr>
            <a:spLocks noGrp="1"/>
          </p:cNvSpPr>
          <p:nvPr>
            <p:ph type="ftr" sz="quarter" idx="11"/>
          </p:nvPr>
        </p:nvSpPr>
        <p:spPr/>
        <p:txBody>
          <a:bodyPr/>
          <a:lstStyle/>
          <a:p>
            <a:r>
              <a:rPr lang="de-CH"/>
              <a:t>Vortrag Dr. Josef Kunz, Historiker/Archivar</a:t>
            </a:r>
            <a:endParaRPr lang="de-CH" dirty="0"/>
          </a:p>
        </p:txBody>
      </p:sp>
      <p:sp>
        <p:nvSpPr>
          <p:cNvPr id="3" name="Foliennummernplatzhalter 2">
            <a:extLst>
              <a:ext uri="{FF2B5EF4-FFF2-40B4-BE49-F238E27FC236}">
                <a16:creationId xmlns:a16="http://schemas.microsoft.com/office/drawing/2014/main" xmlns="" id="{0CCD91E7-703B-4565-8451-8C25694C9728}"/>
              </a:ext>
            </a:extLst>
          </p:cNvPr>
          <p:cNvSpPr>
            <a:spLocks noGrp="1"/>
          </p:cNvSpPr>
          <p:nvPr>
            <p:ph type="sldNum" sz="quarter" idx="4"/>
          </p:nvPr>
        </p:nvSpPr>
        <p:spPr/>
        <p:txBody>
          <a:bodyPr/>
          <a:lstStyle/>
          <a:p>
            <a:fld id="{64FB6577-2FFB-47F3-AC0B-6DBD14551DD4}" type="slidenum">
              <a:rPr lang="de-CH" smtClean="0"/>
              <a:t>9</a:t>
            </a:fld>
            <a:endParaRPr lang="de-CH"/>
          </a:p>
        </p:txBody>
      </p:sp>
      <p:sp>
        <p:nvSpPr>
          <p:cNvPr id="4" name="Textfeld 3">
            <a:extLst>
              <a:ext uri="{FF2B5EF4-FFF2-40B4-BE49-F238E27FC236}">
                <a16:creationId xmlns:a16="http://schemas.microsoft.com/office/drawing/2014/main" xmlns="" id="{C8897F3A-E18A-46C0-AEAD-63C4EEC6980F}"/>
              </a:ext>
            </a:extLst>
          </p:cNvPr>
          <p:cNvSpPr txBox="1"/>
          <p:nvPr/>
        </p:nvSpPr>
        <p:spPr>
          <a:xfrm>
            <a:off x="413560" y="210065"/>
            <a:ext cx="11374786"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de-CH" sz="2800" b="1" dirty="0"/>
              <a:t>Die ältesten Dokumente im Archiv der Kath. Kirchgemeinde Mühlau</a:t>
            </a:r>
          </a:p>
        </p:txBody>
      </p:sp>
      <p:sp>
        <p:nvSpPr>
          <p:cNvPr id="5" name="Textfeld 4">
            <a:extLst>
              <a:ext uri="{FF2B5EF4-FFF2-40B4-BE49-F238E27FC236}">
                <a16:creationId xmlns:a16="http://schemas.microsoft.com/office/drawing/2014/main" xmlns="" id="{79569E0B-3F2D-4200-AEE2-B7E56D835791}"/>
              </a:ext>
            </a:extLst>
          </p:cNvPr>
          <p:cNvSpPr txBox="1"/>
          <p:nvPr/>
        </p:nvSpPr>
        <p:spPr>
          <a:xfrm>
            <a:off x="413560" y="1192452"/>
            <a:ext cx="3404676"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b="1" dirty="0"/>
              <a:t>1662</a:t>
            </a:r>
            <a:r>
              <a:rPr lang="de-CH" dirty="0"/>
              <a:t> Urkunde mit Siegel zur Konsekration von St. Anna</a:t>
            </a:r>
          </a:p>
        </p:txBody>
      </p:sp>
      <p:sp>
        <p:nvSpPr>
          <p:cNvPr id="6" name="Textfeld 5">
            <a:extLst>
              <a:ext uri="{FF2B5EF4-FFF2-40B4-BE49-F238E27FC236}">
                <a16:creationId xmlns:a16="http://schemas.microsoft.com/office/drawing/2014/main" xmlns="" id="{569877BC-B8DB-4339-BDBD-BF7F247DFBF5}"/>
              </a:ext>
            </a:extLst>
          </p:cNvPr>
          <p:cNvSpPr txBox="1"/>
          <p:nvPr/>
        </p:nvSpPr>
        <p:spPr>
          <a:xfrm>
            <a:off x="413560" y="4204177"/>
            <a:ext cx="3404676"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b="1" dirty="0"/>
              <a:t>1754</a:t>
            </a:r>
            <a:r>
              <a:rPr lang="de-CH" dirty="0"/>
              <a:t> Steuer-Rodel mit den Mitgliedern der Christlichen Lehre</a:t>
            </a:r>
          </a:p>
        </p:txBody>
      </p:sp>
      <p:sp>
        <p:nvSpPr>
          <p:cNvPr id="7" name="Textfeld 6">
            <a:extLst>
              <a:ext uri="{FF2B5EF4-FFF2-40B4-BE49-F238E27FC236}">
                <a16:creationId xmlns:a16="http://schemas.microsoft.com/office/drawing/2014/main" xmlns="" id="{355B5B87-9FEB-45D5-9AAA-2C8459CB166E}"/>
              </a:ext>
            </a:extLst>
          </p:cNvPr>
          <p:cNvSpPr txBox="1"/>
          <p:nvPr/>
        </p:nvSpPr>
        <p:spPr>
          <a:xfrm>
            <a:off x="413560" y="2178735"/>
            <a:ext cx="3404677"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b="1" dirty="0"/>
              <a:t>1682 </a:t>
            </a:r>
            <a:r>
              <a:rPr lang="de-CH" dirty="0"/>
              <a:t>Bericht über die Kanonisierung und Transferierung von St. Joachim und St. Anna</a:t>
            </a:r>
          </a:p>
        </p:txBody>
      </p:sp>
      <p:sp>
        <p:nvSpPr>
          <p:cNvPr id="8" name="Textfeld 7">
            <a:extLst>
              <a:ext uri="{FF2B5EF4-FFF2-40B4-BE49-F238E27FC236}">
                <a16:creationId xmlns:a16="http://schemas.microsoft.com/office/drawing/2014/main" xmlns="" id="{B9E0630E-A3CC-4360-8713-3C20E2C6BB4B}"/>
              </a:ext>
            </a:extLst>
          </p:cNvPr>
          <p:cNvSpPr txBox="1"/>
          <p:nvPr/>
        </p:nvSpPr>
        <p:spPr>
          <a:xfrm>
            <a:off x="6468318" y="1110384"/>
            <a:ext cx="5310122"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b="1" dirty="0"/>
              <a:t>1784</a:t>
            </a:r>
            <a:r>
              <a:rPr lang="de-CH" dirty="0"/>
              <a:t> Rechnungsbuch mit Verzeichnis aller angelegten Kapitalien mit Zinsen der löblichen Kapelle St. Anna</a:t>
            </a:r>
          </a:p>
        </p:txBody>
      </p:sp>
      <p:sp>
        <p:nvSpPr>
          <p:cNvPr id="9" name="Textfeld 8">
            <a:extLst>
              <a:ext uri="{FF2B5EF4-FFF2-40B4-BE49-F238E27FC236}">
                <a16:creationId xmlns:a16="http://schemas.microsoft.com/office/drawing/2014/main" xmlns="" id="{0925D119-68F6-4DBB-92E5-2541864E380C}"/>
              </a:ext>
            </a:extLst>
          </p:cNvPr>
          <p:cNvSpPr txBox="1"/>
          <p:nvPr/>
        </p:nvSpPr>
        <p:spPr>
          <a:xfrm>
            <a:off x="6468318" y="2126583"/>
            <a:ext cx="5310122"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b="1" dirty="0"/>
              <a:t>1876</a:t>
            </a:r>
            <a:r>
              <a:rPr lang="de-CH" dirty="0"/>
              <a:t> Protest der Gemeinde </a:t>
            </a:r>
            <a:r>
              <a:rPr lang="de-CH" dirty="0" err="1"/>
              <a:t>Meienberg</a:t>
            </a:r>
            <a:r>
              <a:rPr lang="de-CH" dirty="0"/>
              <a:t> (ab 1941 </a:t>
            </a:r>
            <a:r>
              <a:rPr lang="de-CH" dirty="0" err="1"/>
              <a:t>Sins</a:t>
            </a:r>
            <a:r>
              <a:rPr lang="de-CH" dirty="0"/>
              <a:t>) gegen die Errichtung der Pfarrei Mühlau</a:t>
            </a:r>
          </a:p>
        </p:txBody>
      </p:sp>
      <p:sp>
        <p:nvSpPr>
          <p:cNvPr id="10" name="Textfeld 9">
            <a:extLst>
              <a:ext uri="{FF2B5EF4-FFF2-40B4-BE49-F238E27FC236}">
                <a16:creationId xmlns:a16="http://schemas.microsoft.com/office/drawing/2014/main" xmlns="" id="{32F7CB00-DFDD-41E1-96AF-9ED9620AC537}"/>
              </a:ext>
            </a:extLst>
          </p:cNvPr>
          <p:cNvSpPr txBox="1"/>
          <p:nvPr/>
        </p:nvSpPr>
        <p:spPr>
          <a:xfrm>
            <a:off x="413560" y="3428414"/>
            <a:ext cx="340467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b="1" dirty="0"/>
              <a:t>Ab 1726 </a:t>
            </a:r>
            <a:r>
              <a:rPr lang="de-CH" dirty="0"/>
              <a:t>Liturgische Bücher (Messbücher)</a:t>
            </a:r>
          </a:p>
        </p:txBody>
      </p:sp>
      <p:sp>
        <p:nvSpPr>
          <p:cNvPr id="11" name="Textfeld 10">
            <a:extLst>
              <a:ext uri="{FF2B5EF4-FFF2-40B4-BE49-F238E27FC236}">
                <a16:creationId xmlns:a16="http://schemas.microsoft.com/office/drawing/2014/main" xmlns="" id="{8450BFDB-6218-4AE1-8947-B93B4ED7F466}"/>
              </a:ext>
            </a:extLst>
          </p:cNvPr>
          <p:cNvSpPr txBox="1"/>
          <p:nvPr/>
        </p:nvSpPr>
        <p:spPr>
          <a:xfrm>
            <a:off x="6468317" y="3867241"/>
            <a:ext cx="5310121"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b="1" dirty="0"/>
              <a:t>Ab 1853 </a:t>
            </a:r>
            <a:r>
              <a:rPr lang="de-CH" dirty="0"/>
              <a:t>Wohltätigkeitsverzeichnis / Liebesgaben für den Bau der neuen Kirche und Belege zur Kirchenbau-Rechnung</a:t>
            </a:r>
          </a:p>
        </p:txBody>
      </p:sp>
      <p:sp>
        <p:nvSpPr>
          <p:cNvPr id="13" name="Textfeld 12">
            <a:extLst>
              <a:ext uri="{FF2B5EF4-FFF2-40B4-BE49-F238E27FC236}">
                <a16:creationId xmlns:a16="http://schemas.microsoft.com/office/drawing/2014/main" xmlns="" id="{C35AAAEF-5A6E-496F-8BE7-B5FA1FD00F54}"/>
              </a:ext>
            </a:extLst>
          </p:cNvPr>
          <p:cNvSpPr txBox="1"/>
          <p:nvPr/>
        </p:nvSpPr>
        <p:spPr>
          <a:xfrm>
            <a:off x="413560" y="5061028"/>
            <a:ext cx="3404676"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b="1" dirty="0"/>
              <a:t>1760</a:t>
            </a:r>
            <a:r>
              <a:rPr lang="de-CH" dirty="0"/>
              <a:t> Errichtung eines Kreuzweges in der Kapelle St. Anna</a:t>
            </a:r>
          </a:p>
        </p:txBody>
      </p:sp>
      <p:sp>
        <p:nvSpPr>
          <p:cNvPr id="14" name="Textfeld 13">
            <a:extLst>
              <a:ext uri="{FF2B5EF4-FFF2-40B4-BE49-F238E27FC236}">
                <a16:creationId xmlns:a16="http://schemas.microsoft.com/office/drawing/2014/main" xmlns="" id="{B5DE093E-7174-416D-B471-C966211003FB}"/>
              </a:ext>
            </a:extLst>
          </p:cNvPr>
          <p:cNvSpPr txBox="1"/>
          <p:nvPr/>
        </p:nvSpPr>
        <p:spPr>
          <a:xfrm>
            <a:off x="6478226" y="5018386"/>
            <a:ext cx="5310120"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de-CH" b="1" dirty="0"/>
              <a:t>1887</a:t>
            </a:r>
            <a:r>
              <a:rPr lang="de-CH" dirty="0"/>
              <a:t> Anschaffung der Glocken für die Pfarrkirche bei der Fa. </a:t>
            </a:r>
            <a:r>
              <a:rPr lang="de-CH" dirty="0" err="1"/>
              <a:t>Rüetschi</a:t>
            </a:r>
            <a:r>
              <a:rPr lang="de-CH" dirty="0"/>
              <a:t> in Aarau</a:t>
            </a:r>
          </a:p>
        </p:txBody>
      </p:sp>
      <p:sp>
        <p:nvSpPr>
          <p:cNvPr id="15" name="Textfeld 14">
            <a:extLst>
              <a:ext uri="{FF2B5EF4-FFF2-40B4-BE49-F238E27FC236}">
                <a16:creationId xmlns:a16="http://schemas.microsoft.com/office/drawing/2014/main" xmlns="" id="{DF6E8123-D372-4807-80A6-E6C6FB54981E}"/>
              </a:ext>
            </a:extLst>
          </p:cNvPr>
          <p:cNvSpPr txBox="1"/>
          <p:nvPr/>
        </p:nvSpPr>
        <p:spPr>
          <a:xfrm>
            <a:off x="6468318" y="3202815"/>
            <a:ext cx="5310121"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de-CH" b="1" dirty="0"/>
              <a:t>1853</a:t>
            </a:r>
            <a:r>
              <a:rPr lang="de-CH" dirty="0"/>
              <a:t> Plan/Zeichnung des Turms</a:t>
            </a:r>
          </a:p>
        </p:txBody>
      </p:sp>
      <p:cxnSp>
        <p:nvCxnSpPr>
          <p:cNvPr id="17" name="Gerade Verbindung mit Pfeil 16">
            <a:extLst>
              <a:ext uri="{FF2B5EF4-FFF2-40B4-BE49-F238E27FC236}">
                <a16:creationId xmlns:a16="http://schemas.microsoft.com/office/drawing/2014/main" xmlns="" id="{91BFEC83-CC37-4FF0-8425-02CD361D8963}"/>
              </a:ext>
            </a:extLst>
          </p:cNvPr>
          <p:cNvCxnSpPr>
            <a:cxnSpLocks/>
          </p:cNvCxnSpPr>
          <p:nvPr/>
        </p:nvCxnSpPr>
        <p:spPr>
          <a:xfrm flipH="1">
            <a:off x="3976914" y="864205"/>
            <a:ext cx="914215" cy="6514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xmlns="" id="{DFAF4E48-AC40-466E-B08B-8E07CA15DE68}"/>
              </a:ext>
            </a:extLst>
          </p:cNvPr>
          <p:cNvCxnSpPr>
            <a:cxnSpLocks/>
          </p:cNvCxnSpPr>
          <p:nvPr/>
        </p:nvCxnSpPr>
        <p:spPr>
          <a:xfrm flipH="1">
            <a:off x="3888085" y="987268"/>
            <a:ext cx="1035686" cy="160310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xmlns="" id="{87669529-D2B3-451C-A240-CE20959340A4}"/>
              </a:ext>
            </a:extLst>
          </p:cNvPr>
          <p:cNvCxnSpPr>
            <a:cxnSpLocks/>
            <a:endCxn id="10" idx="3"/>
          </p:cNvCxnSpPr>
          <p:nvPr/>
        </p:nvCxnSpPr>
        <p:spPr>
          <a:xfrm flipH="1">
            <a:off x="3818237" y="1110384"/>
            <a:ext cx="1196607" cy="264119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xmlns="" id="{74941D4E-45CA-42D7-B831-F7A30E901A94}"/>
              </a:ext>
            </a:extLst>
          </p:cNvPr>
          <p:cNvCxnSpPr>
            <a:cxnSpLocks/>
          </p:cNvCxnSpPr>
          <p:nvPr/>
        </p:nvCxnSpPr>
        <p:spPr>
          <a:xfrm flipH="1">
            <a:off x="3907066" y="1189911"/>
            <a:ext cx="1273183" cy="317899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xmlns="" id="{74041770-183A-4965-A02F-F5081224755C}"/>
              </a:ext>
            </a:extLst>
          </p:cNvPr>
          <p:cNvCxnSpPr>
            <a:cxnSpLocks/>
          </p:cNvCxnSpPr>
          <p:nvPr/>
        </p:nvCxnSpPr>
        <p:spPr>
          <a:xfrm flipH="1">
            <a:off x="3976915" y="1295096"/>
            <a:ext cx="1302073" cy="408909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xmlns="" id="{3718AD1C-FFF0-4A71-AE84-8DE31102827B}"/>
              </a:ext>
            </a:extLst>
          </p:cNvPr>
          <p:cNvCxnSpPr>
            <a:cxnSpLocks/>
          </p:cNvCxnSpPr>
          <p:nvPr/>
        </p:nvCxnSpPr>
        <p:spPr>
          <a:xfrm>
            <a:off x="6051585" y="1014061"/>
            <a:ext cx="262741" cy="50155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xmlns="" id="{64C052C5-F388-4798-AB72-7DA98F7DF0CF}"/>
              </a:ext>
            </a:extLst>
          </p:cNvPr>
          <p:cNvCxnSpPr>
            <a:cxnSpLocks/>
          </p:cNvCxnSpPr>
          <p:nvPr/>
        </p:nvCxnSpPr>
        <p:spPr>
          <a:xfrm>
            <a:off x="5446637" y="1316235"/>
            <a:ext cx="942861" cy="391934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xmlns="" id="{F7D446EE-1863-4308-BC2E-7E89F43E349E}"/>
              </a:ext>
            </a:extLst>
          </p:cNvPr>
          <p:cNvCxnSpPr>
            <a:cxnSpLocks/>
          </p:cNvCxnSpPr>
          <p:nvPr/>
        </p:nvCxnSpPr>
        <p:spPr>
          <a:xfrm>
            <a:off x="5548184" y="1253136"/>
            <a:ext cx="831303" cy="290207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xmlns="" id="{4B830764-6EE4-4738-AEF3-1C0B668AA964}"/>
              </a:ext>
            </a:extLst>
          </p:cNvPr>
          <p:cNvCxnSpPr>
            <a:cxnSpLocks/>
          </p:cNvCxnSpPr>
          <p:nvPr/>
        </p:nvCxnSpPr>
        <p:spPr>
          <a:xfrm>
            <a:off x="5723683" y="1253136"/>
            <a:ext cx="655804" cy="201415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xmlns="" id="{35F0E2AD-8CB5-4A29-B870-141C3329D369}"/>
              </a:ext>
            </a:extLst>
          </p:cNvPr>
          <p:cNvCxnSpPr>
            <a:cxnSpLocks/>
          </p:cNvCxnSpPr>
          <p:nvPr/>
        </p:nvCxnSpPr>
        <p:spPr>
          <a:xfrm>
            <a:off x="5894173" y="1110384"/>
            <a:ext cx="495325" cy="123916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2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6600FF"/>
        </a:solidFill>
        <a:ln w="0" algn="ctr">
          <a:solidFill>
            <a:srgbClr val="6600FF"/>
          </a:solidFill>
          <a:round/>
          <a:headEnd/>
          <a:tailEnd/>
        </a:ln>
        <a:effectLst/>
        <a:extLst>
          <a:ext uri="{AF507438-7753-43E0-B8FC-AC1667EBCBE1}">
            <a14:hiddenEffects xmlns:a14="http://schemas.microsoft.com/office/drawing/2010/main">
              <a:effectLst>
                <a:outerShdw dist="107763" dir="18900000" algn="ctr" rotWithShape="0">
                  <a:srgbClr val="009999">
                    <a:alpha val="50000"/>
                  </a:srgbClr>
                </a:outerShdw>
              </a:effectLst>
            </a14:hiddenEffects>
          </a:ext>
        </a:extLst>
      </a:spPr>
      <a:bodyPr vert="horz" wrap="square" lIns="91440" tIns="45720" rIns="91440" bIns="45720" numCol="1" anchor="t" anchorCtr="0" compatLnSpc="1">
        <a:prstTxWarp prst="textNoShape">
          <a:avLst/>
        </a:prstTxWarp>
      </a:bodyPr>
      <a:lstStyle>
        <a:defPPr>
          <a:defRPr>
            <a:solidFill>
              <a:srgbClr val="00FF00"/>
            </a:solidFil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1454</Words>
  <Application>Microsoft Office PowerPoint</Application>
  <PresentationFormat>Breitbild</PresentationFormat>
  <Paragraphs>316</Paragraphs>
  <Slides>27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Arial</vt:lpstr>
      <vt:lpstr>Calibri</vt:lpstr>
      <vt:lpstr>Calibri Light</vt:lpstr>
      <vt:lpstr>Frutiger 57Cn</vt:lpstr>
      <vt:lpstr>Times New Roman</vt:lpstr>
      <vt:lpstr>Wingdings</vt:lpstr>
      <vt:lpstr>Benutzerdefiniertes Design</vt:lpstr>
      <vt:lpstr> Pfarrei St. Anna Mühlau</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Pfarrei St. Anna Mühlau</dc:title>
  <dc:creator>Josef Kunz</dc:creator>
  <cp:lastModifiedBy>CMKunz</cp:lastModifiedBy>
  <cp:revision>74</cp:revision>
  <dcterms:created xsi:type="dcterms:W3CDTF">2018-02-02T07:36:21Z</dcterms:created>
  <dcterms:modified xsi:type="dcterms:W3CDTF">2018-02-27T11:20:22Z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5878540</vt:lpwstr>
  </property>
  <property fmtid="{D5CDD505-2E9C-101B-9397-08002B2CF9AE}" name="NXPowerLiteSettings" pid="3">
    <vt:lpwstr>C7000400038000</vt:lpwstr>
  </property>
  <property fmtid="{D5CDD505-2E9C-101B-9397-08002B2CF9AE}" name="NXPowerLiteVersion" pid="4">
    <vt:lpwstr>S8.2.1</vt:lpwstr>
  </property>
</Properties>
</file>